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75" r:id="rId3"/>
    <p:sldId id="256" r:id="rId4"/>
    <p:sldId id="257" r:id="rId5"/>
    <p:sldId id="260" r:id="rId6"/>
    <p:sldId id="267" r:id="rId7"/>
    <p:sldId id="258" r:id="rId8"/>
    <p:sldId id="273" r:id="rId9"/>
    <p:sldId id="268" r:id="rId10"/>
    <p:sldId id="261" r:id="rId11"/>
    <p:sldId id="263" r:id="rId12"/>
    <p:sldId id="264" r:id="rId13"/>
    <p:sldId id="265" r:id="rId14"/>
    <p:sldId id="266" r:id="rId15"/>
    <p:sldId id="271" r:id="rId16"/>
    <p:sldId id="272" r:id="rId17"/>
    <p:sldId id="262" r:id="rId18"/>
    <p:sldId id="269" r:id="rId19"/>
  </p:sldIdLst>
  <p:sldSz cx="18288000" cy="10287000"/>
  <p:notesSz cx="6858000" cy="9144000"/>
  <p:embeddedFontLst>
    <p:embeddedFont>
      <p:font typeface="Garet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oppins Bold" panose="020B0604020202020204" charset="0"/>
      <p:regular r:id="rId27"/>
      <p:bold r:id="rId28"/>
    </p:embeddedFont>
    <p:embeddedFont>
      <p:font typeface="Poppins Light" panose="00000400000000000000" pitchFamily="2" charset="0"/>
      <p:regular r:id="rId29"/>
      <p:italic r:id="rId30"/>
    </p:embeddedFont>
    <p:embeddedFont>
      <p:font typeface="Poppins Medium" panose="00000600000000000000" pitchFamily="2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143"/>
    <a:srgbClr val="C15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0F39A-D3A0-48F3-95B6-41856DF07968}" v="4" dt="2024-01-24T08:54:53.854"/>
    <p1510:client id="{FAF7135B-68EA-4FFF-A51A-0D51DA531438}" v="57" dt="2024-01-23T13:55:58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418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ke Post" userId="12857990-987f-4308-97f0-acf0d55fae3c" providerId="ADAL" clId="{7850F39A-D3A0-48F3-95B6-41856DF07968}"/>
    <pc:docChg chg="modSld sldOrd">
      <pc:chgData name="Anneke Post" userId="12857990-987f-4308-97f0-acf0d55fae3c" providerId="ADAL" clId="{7850F39A-D3A0-48F3-95B6-41856DF07968}" dt="2024-01-24T08:56:22.814" v="150" actId="113"/>
      <pc:docMkLst>
        <pc:docMk/>
      </pc:docMkLst>
      <pc:sldChg chg="modSp mod">
        <pc:chgData name="Anneke Post" userId="12857990-987f-4308-97f0-acf0d55fae3c" providerId="ADAL" clId="{7850F39A-D3A0-48F3-95B6-41856DF07968}" dt="2024-01-24T08:52:53.622" v="11" actId="20577"/>
        <pc:sldMkLst>
          <pc:docMk/>
          <pc:sldMk cId="0" sldId="256"/>
        </pc:sldMkLst>
        <pc:spChg chg="mod">
          <ac:chgData name="Anneke Post" userId="12857990-987f-4308-97f0-acf0d55fae3c" providerId="ADAL" clId="{7850F39A-D3A0-48F3-95B6-41856DF07968}" dt="2024-01-24T08:52:53.622" v="11" actId="20577"/>
          <ac:spMkLst>
            <pc:docMk/>
            <pc:sldMk cId="0" sldId="256"/>
            <ac:spMk id="6" creationId="{00000000-0000-0000-0000-000000000000}"/>
          </ac:spMkLst>
        </pc:spChg>
      </pc:sldChg>
      <pc:sldChg chg="addSp modSp mod">
        <pc:chgData name="Anneke Post" userId="12857990-987f-4308-97f0-acf0d55fae3c" providerId="ADAL" clId="{7850F39A-D3A0-48F3-95B6-41856DF07968}" dt="2024-01-24T08:55:39.247" v="145" actId="20577"/>
        <pc:sldMkLst>
          <pc:docMk/>
          <pc:sldMk cId="0" sldId="257"/>
        </pc:sldMkLst>
        <pc:spChg chg="mod">
          <ac:chgData name="Anneke Post" userId="12857990-987f-4308-97f0-acf0d55fae3c" providerId="ADAL" clId="{7850F39A-D3A0-48F3-95B6-41856DF07968}" dt="2024-01-24T08:54:38.660" v="36" actId="14100"/>
          <ac:spMkLst>
            <pc:docMk/>
            <pc:sldMk cId="0" sldId="257"/>
            <ac:spMk id="8" creationId="{00000000-0000-0000-0000-000000000000}"/>
          </ac:spMkLst>
        </pc:spChg>
        <pc:spChg chg="add mod">
          <ac:chgData name="Anneke Post" userId="12857990-987f-4308-97f0-acf0d55fae3c" providerId="ADAL" clId="{7850F39A-D3A0-48F3-95B6-41856DF07968}" dt="2024-01-24T08:55:39.247" v="145" actId="20577"/>
          <ac:spMkLst>
            <pc:docMk/>
            <pc:sldMk cId="0" sldId="257"/>
            <ac:spMk id="9" creationId="{153D1EE1-B75C-40C3-8335-5F6DD85AE1FB}"/>
          </ac:spMkLst>
        </pc:spChg>
      </pc:sldChg>
      <pc:sldChg chg="modSp mod">
        <pc:chgData name="Anneke Post" userId="12857990-987f-4308-97f0-acf0d55fae3c" providerId="ADAL" clId="{7850F39A-D3A0-48F3-95B6-41856DF07968}" dt="2024-01-24T08:56:15.740" v="149" actId="113"/>
        <pc:sldMkLst>
          <pc:docMk/>
          <pc:sldMk cId="0" sldId="258"/>
        </pc:sldMkLst>
        <pc:spChg chg="mod">
          <ac:chgData name="Anneke Post" userId="12857990-987f-4308-97f0-acf0d55fae3c" providerId="ADAL" clId="{7850F39A-D3A0-48F3-95B6-41856DF07968}" dt="2024-01-24T08:55:58.847" v="148" actId="20577"/>
          <ac:spMkLst>
            <pc:docMk/>
            <pc:sldMk cId="0" sldId="258"/>
            <ac:spMk id="8" creationId="{00000000-0000-0000-0000-000000000000}"/>
          </ac:spMkLst>
        </pc:spChg>
        <pc:spChg chg="mod">
          <ac:chgData name="Anneke Post" userId="12857990-987f-4308-97f0-acf0d55fae3c" providerId="ADAL" clId="{7850F39A-D3A0-48F3-95B6-41856DF07968}" dt="2024-01-24T08:56:15.740" v="149" actId="113"/>
          <ac:spMkLst>
            <pc:docMk/>
            <pc:sldMk cId="0" sldId="258"/>
            <ac:spMk id="18" creationId="{04B4F6B7-F001-1D81-5A2E-B79B22E6D83B}"/>
          </ac:spMkLst>
        </pc:spChg>
      </pc:sldChg>
      <pc:sldChg chg="modSp mod">
        <pc:chgData name="Anneke Post" userId="12857990-987f-4308-97f0-acf0d55fae3c" providerId="ADAL" clId="{7850F39A-D3A0-48F3-95B6-41856DF07968}" dt="2024-01-24T08:56:22.814" v="150" actId="113"/>
        <pc:sldMkLst>
          <pc:docMk/>
          <pc:sldMk cId="2450015162" sldId="273"/>
        </pc:sldMkLst>
        <pc:spChg chg="mod">
          <ac:chgData name="Anneke Post" userId="12857990-987f-4308-97f0-acf0d55fae3c" providerId="ADAL" clId="{7850F39A-D3A0-48F3-95B6-41856DF07968}" dt="2024-01-24T08:56:22.814" v="150" actId="113"/>
          <ac:spMkLst>
            <pc:docMk/>
            <pc:sldMk cId="2450015162" sldId="273"/>
            <ac:spMk id="8" creationId="{00000000-0000-0000-0000-000000000000}"/>
          </ac:spMkLst>
        </pc:spChg>
      </pc:sldChg>
      <pc:sldChg chg="ord">
        <pc:chgData name="Anneke Post" userId="12857990-987f-4308-97f0-acf0d55fae3c" providerId="ADAL" clId="{7850F39A-D3A0-48F3-95B6-41856DF07968}" dt="2024-01-24T08:53:14.351" v="13"/>
        <pc:sldMkLst>
          <pc:docMk/>
          <pc:sldMk cId="0" sldId="274"/>
        </pc:sldMkLst>
      </pc:sldChg>
      <pc:sldChg chg="ord setBg">
        <pc:chgData name="Anneke Post" userId="12857990-987f-4308-97f0-acf0d55fae3c" providerId="ADAL" clId="{7850F39A-D3A0-48F3-95B6-41856DF07968}" dt="2024-01-24T08:54:19.181" v="14"/>
        <pc:sldMkLst>
          <pc:docMk/>
          <pc:sldMk cId="0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A51E9A1-2323-724E-DC43-6E5347A8B1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973671-32A8-C547-AF96-533CC2670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D6FA-AA77-4613-871A-BD31760896A4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1CF065-0EF8-0EBC-6457-6AD6C3DF94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4472DF-62FD-3110-992A-8F8AE7DE06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311C-9F78-451E-945F-5F17C3553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594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0D341-0558-4D01-AB9B-622D0A2085BB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305B6-D028-4622-AB54-9FC15C66D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69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05B6-D028-4622-AB54-9FC15C66D27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78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05B6-D028-4622-AB54-9FC15C66D27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52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05B6-D028-4622-AB54-9FC15C66D27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43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05B6-D028-4622-AB54-9FC15C66D27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77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Zwitserse cola-maker Vivi Kola heeft kunstmatige intelligentie (AI) gebruikt om een ​​nieuw drankje genaamd Vivi Nova te ontwikkelen. Het AI-systeem, genaamd ChatGPT, werd gebruikt om een ​​veganistisch recept te ontwikkelen met ingrediënten die gezondheidsvoordelen hebben, zoals </a:t>
            </a:r>
            <a:r>
              <a:rPr lang="nl-NL" dirty="0" err="1"/>
              <a:t>haskap</a:t>
            </a:r>
            <a:r>
              <a:rPr lang="nl-NL" dirty="0"/>
              <a:t>-bessen, limoensap en chicoreiwortelpoeder. AI werd ook gebruikt om het merknaam en het etiket van het drankje te genereren. Het eindproduct is een laag-suiker, veganistische frisdrank met antioxidanten en gezondheidsvoordelen.</a:t>
            </a:r>
          </a:p>
          <a:p>
            <a:r>
              <a:rPr lang="nl-NL" dirty="0"/>
              <a:t>Belangrijkste punten: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Vivi Kola heeft kunstmatige intelligentie gebruikt om het nieuwe drankje Vivi Nova te ontwikkelen.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Het AI-systeem ChatGPT werd gebruikt om een ​​veganistisch recept te creëren met gezonde ingrediënten zoals </a:t>
            </a:r>
            <a:r>
              <a:rPr lang="nl-NL" dirty="0" err="1"/>
              <a:t>haskap</a:t>
            </a:r>
            <a:r>
              <a:rPr lang="nl-NL" dirty="0"/>
              <a:t>-bessen, limoensap en chicoreiwortelpoeder.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AI werd ook gebruikt om de merknaam en het etiket van het drankje te genereren.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Het eindproduct is een laag-suiker, veganistische frisdrank met antioxidanten en gezondheidsvoordelen.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05B6-D028-4622-AB54-9FC15C66D27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75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3151" y="1975351"/>
            <a:ext cx="13492704" cy="6338207"/>
            <a:chOff x="0" y="0"/>
            <a:chExt cx="4564199" cy="21440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64199" cy="2144035"/>
            </a:xfrm>
            <a:custGeom>
              <a:avLst/>
              <a:gdLst/>
              <a:ahLst/>
              <a:cxnLst/>
              <a:rect l="l" t="t" r="r" b="b"/>
              <a:pathLst>
                <a:path w="4564199" h="2144035">
                  <a:moveTo>
                    <a:pt x="0" y="0"/>
                  </a:moveTo>
                  <a:lnTo>
                    <a:pt x="4564199" y="0"/>
                  </a:lnTo>
                  <a:lnTo>
                    <a:pt x="4564199" y="2144035"/>
                  </a:lnTo>
                  <a:lnTo>
                    <a:pt x="0" y="2144035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Freeform 4"/>
          <p:cNvSpPr/>
          <p:nvPr/>
        </p:nvSpPr>
        <p:spPr>
          <a:xfrm>
            <a:off x="700230" y="8831330"/>
            <a:ext cx="5536178" cy="1234106"/>
          </a:xfrm>
          <a:custGeom>
            <a:avLst/>
            <a:gdLst/>
            <a:ahLst/>
            <a:cxnLst/>
            <a:rect l="l" t="t" r="r" b="b"/>
            <a:pathLst>
              <a:path w="5536178" h="1234106">
                <a:moveTo>
                  <a:pt x="0" y="0"/>
                </a:moveTo>
                <a:lnTo>
                  <a:pt x="5536178" y="0"/>
                </a:lnTo>
                <a:lnTo>
                  <a:pt x="5536178" y="1234106"/>
                </a:lnTo>
                <a:lnTo>
                  <a:pt x="0" y="123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1981200" y="3219432"/>
            <a:ext cx="13106400" cy="1493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67"/>
              </a:lnSpc>
            </a:pPr>
            <a:r>
              <a:rPr lang="en-US" sz="10515" dirty="0" err="1">
                <a:solidFill>
                  <a:srgbClr val="224143"/>
                </a:solidFill>
                <a:latin typeface="Poppins Medium"/>
              </a:rPr>
              <a:t>Handje</a:t>
            </a:r>
            <a:r>
              <a:rPr lang="en-US" sz="10515" dirty="0">
                <a:solidFill>
                  <a:srgbClr val="224143"/>
                </a:solidFill>
                <a:latin typeface="Poppins Medium"/>
              </a:rPr>
              <a:t> of </a:t>
            </a:r>
            <a:r>
              <a:rPr lang="en-US" sz="10515" dirty="0" err="1">
                <a:solidFill>
                  <a:srgbClr val="224143"/>
                </a:solidFill>
                <a:latin typeface="Poppins Medium"/>
              </a:rPr>
              <a:t>Hersens</a:t>
            </a:r>
            <a:r>
              <a:rPr lang="en-US" sz="10515" dirty="0">
                <a:solidFill>
                  <a:srgbClr val="224143"/>
                </a:solidFill>
                <a:latin typeface="Poppins Medium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02668" y="6472379"/>
            <a:ext cx="9226391" cy="658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14"/>
              </a:lnSpc>
            </a:pPr>
            <a:r>
              <a:rPr lang="en-US" sz="3867" spc="634" dirty="0">
                <a:solidFill>
                  <a:srgbClr val="224143"/>
                </a:solidFill>
                <a:latin typeface="Poppins Light"/>
              </a:rPr>
              <a:t>Of </a:t>
            </a:r>
            <a:r>
              <a:rPr lang="en-US" sz="3867" spc="634" dirty="0" err="1">
                <a:solidFill>
                  <a:srgbClr val="224143"/>
                </a:solidFill>
                <a:latin typeface="Poppins Light"/>
              </a:rPr>
              <a:t>beide</a:t>
            </a:r>
            <a:r>
              <a:rPr lang="en-US" sz="3867" spc="634" dirty="0">
                <a:solidFill>
                  <a:srgbClr val="224143"/>
                </a:solidFill>
                <a:latin typeface="Poppins Light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BE79D3-2F64-918A-2F6C-63B06E89F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4DC51B-C90B-150C-850B-37C1F805C229}"/>
              </a:ext>
            </a:extLst>
          </p:cNvPr>
          <p:cNvGrpSpPr/>
          <p:nvPr/>
        </p:nvGrpSpPr>
        <p:grpSpPr>
          <a:xfrm>
            <a:off x="0" y="-92346"/>
            <a:ext cx="9144000" cy="10379346"/>
            <a:chOff x="0" y="0"/>
            <a:chExt cx="3093156" cy="35110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EA81C84-1C39-9021-E276-E1ACE11F2039}"/>
                </a:ext>
              </a:extLst>
            </p:cNvPr>
            <p:cNvSpPr/>
            <p:nvPr/>
          </p:nvSpPr>
          <p:spPr>
            <a:xfrm>
              <a:off x="0" y="0"/>
              <a:ext cx="3093156" cy="3511038"/>
            </a:xfrm>
            <a:custGeom>
              <a:avLst/>
              <a:gdLst/>
              <a:ahLst/>
              <a:cxnLst/>
              <a:rect l="l" t="t" r="r" b="b"/>
              <a:pathLst>
                <a:path w="3093156" h="3511038">
                  <a:moveTo>
                    <a:pt x="0" y="0"/>
                  </a:moveTo>
                  <a:lnTo>
                    <a:pt x="3093156" y="0"/>
                  </a:lnTo>
                  <a:lnTo>
                    <a:pt x="3093156" y="3511038"/>
                  </a:lnTo>
                  <a:lnTo>
                    <a:pt x="0" y="3511038"/>
                  </a:lnTo>
                  <a:lnTo>
                    <a:pt x="0" y="0"/>
                  </a:lnTo>
                </a:path>
              </a:pathLst>
            </a:custGeom>
            <a:solidFill>
              <a:srgbClr val="22414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53BD202-49C1-84BC-E84C-7BC36B546D0D}"/>
              </a:ext>
            </a:extLst>
          </p:cNvPr>
          <p:cNvGrpSpPr/>
          <p:nvPr/>
        </p:nvGrpSpPr>
        <p:grpSpPr>
          <a:xfrm>
            <a:off x="0" y="9836788"/>
            <a:ext cx="18288000" cy="450212"/>
            <a:chOff x="0" y="0"/>
            <a:chExt cx="35603263" cy="87647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A2C7B10-4B1E-B199-63CD-959FF9190A00}"/>
                </a:ext>
              </a:extLst>
            </p:cNvPr>
            <p:cNvSpPr/>
            <p:nvPr/>
          </p:nvSpPr>
          <p:spPr>
            <a:xfrm>
              <a:off x="0" y="0"/>
              <a:ext cx="35603262" cy="876477"/>
            </a:xfrm>
            <a:custGeom>
              <a:avLst/>
              <a:gdLst/>
              <a:ahLst/>
              <a:cxnLst/>
              <a:rect l="l" t="t" r="r" b="b"/>
              <a:pathLst>
                <a:path w="35603262" h="876477">
                  <a:moveTo>
                    <a:pt x="0" y="0"/>
                  </a:moveTo>
                  <a:lnTo>
                    <a:pt x="35603262" y="0"/>
                  </a:lnTo>
                  <a:lnTo>
                    <a:pt x="35603262" y="876477"/>
                  </a:lnTo>
                  <a:lnTo>
                    <a:pt x="0" y="876477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C30A78D-2A88-40F0-622A-B92AEB3A1F8A}"/>
              </a:ext>
            </a:extLst>
          </p:cNvPr>
          <p:cNvGrpSpPr>
            <a:grpSpLocks noChangeAspect="1"/>
          </p:cNvGrpSpPr>
          <p:nvPr/>
        </p:nvGrpSpPr>
        <p:grpSpPr>
          <a:xfrm>
            <a:off x="11394825" y="1028700"/>
            <a:ext cx="5864475" cy="3298726"/>
            <a:chOff x="0" y="0"/>
            <a:chExt cx="11289030" cy="63500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4068862-8D1A-0E17-48E2-D87BE78BF486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E609D283-DAEE-8021-F3C5-FEFE3827615E}"/>
              </a:ext>
            </a:extLst>
          </p:cNvPr>
          <p:cNvSpPr txBox="1"/>
          <p:nvPr/>
        </p:nvSpPr>
        <p:spPr>
          <a:xfrm>
            <a:off x="-528638" y="504825"/>
            <a:ext cx="5915144" cy="816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ECE4"/>
                </a:solidFill>
                <a:latin typeface="Poppins Bold"/>
              </a:rPr>
              <a:t>Wat </a:t>
            </a:r>
            <a:r>
              <a:rPr lang="en-US" sz="4800" dirty="0" err="1">
                <a:solidFill>
                  <a:srgbClr val="FFECE4"/>
                </a:solidFill>
                <a:latin typeface="Poppins Bold"/>
              </a:rPr>
              <a:t>speelt</a:t>
            </a:r>
            <a:r>
              <a:rPr lang="en-US" sz="4800" dirty="0">
                <a:solidFill>
                  <a:srgbClr val="FFECE4"/>
                </a:solidFill>
                <a:latin typeface="Poppins Bold"/>
              </a:rPr>
              <a:t> er 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0B24926-096B-8570-C2A0-8CF86CF392F5}"/>
              </a:ext>
            </a:extLst>
          </p:cNvPr>
          <p:cNvGrpSpPr>
            <a:grpSpLocks noChangeAspect="1"/>
          </p:cNvGrpSpPr>
          <p:nvPr/>
        </p:nvGrpSpPr>
        <p:grpSpPr>
          <a:xfrm>
            <a:off x="9790263" y="4982052"/>
            <a:ext cx="5864475" cy="3298726"/>
            <a:chOff x="0" y="0"/>
            <a:chExt cx="11289030" cy="63500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76BCDE3-6DB1-ACE3-9097-677EDA919B1F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E18FEA4E-5575-C06B-09C6-7631821266D3}"/>
              </a:ext>
            </a:extLst>
          </p:cNvPr>
          <p:cNvSpPr/>
          <p:nvPr/>
        </p:nvSpPr>
        <p:spPr>
          <a:xfrm>
            <a:off x="14916932" y="9085321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3" name="Afbeelding 12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F9326912-CA98-DA81-D2C0-20319691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-133350"/>
            <a:ext cx="13425487" cy="99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6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852E0E-0AE9-E323-551B-6732EDA87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0B4E880-D926-3D86-7934-7234E8A2A2CB}"/>
              </a:ext>
            </a:extLst>
          </p:cNvPr>
          <p:cNvGrpSpPr/>
          <p:nvPr/>
        </p:nvGrpSpPr>
        <p:grpSpPr>
          <a:xfrm>
            <a:off x="0" y="-92346"/>
            <a:ext cx="9144000" cy="10379346"/>
            <a:chOff x="0" y="0"/>
            <a:chExt cx="3093156" cy="35110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40862E2-F463-333A-183C-09337EF99DF2}"/>
                </a:ext>
              </a:extLst>
            </p:cNvPr>
            <p:cNvSpPr/>
            <p:nvPr/>
          </p:nvSpPr>
          <p:spPr>
            <a:xfrm>
              <a:off x="0" y="0"/>
              <a:ext cx="3093156" cy="3511038"/>
            </a:xfrm>
            <a:custGeom>
              <a:avLst/>
              <a:gdLst/>
              <a:ahLst/>
              <a:cxnLst/>
              <a:rect l="l" t="t" r="r" b="b"/>
              <a:pathLst>
                <a:path w="3093156" h="3511038">
                  <a:moveTo>
                    <a:pt x="0" y="0"/>
                  </a:moveTo>
                  <a:lnTo>
                    <a:pt x="3093156" y="0"/>
                  </a:lnTo>
                  <a:lnTo>
                    <a:pt x="3093156" y="3511038"/>
                  </a:lnTo>
                  <a:lnTo>
                    <a:pt x="0" y="3511038"/>
                  </a:lnTo>
                  <a:lnTo>
                    <a:pt x="0" y="0"/>
                  </a:lnTo>
                </a:path>
              </a:pathLst>
            </a:custGeom>
            <a:solidFill>
              <a:srgbClr val="22414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F814E71-73E4-4FDE-6EA9-999368BE0D75}"/>
              </a:ext>
            </a:extLst>
          </p:cNvPr>
          <p:cNvGrpSpPr/>
          <p:nvPr/>
        </p:nvGrpSpPr>
        <p:grpSpPr>
          <a:xfrm>
            <a:off x="0" y="9836788"/>
            <a:ext cx="18288000" cy="450212"/>
            <a:chOff x="0" y="0"/>
            <a:chExt cx="35603263" cy="87647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F0913EE-ADBA-5F90-EACD-8C223178F5AA}"/>
                </a:ext>
              </a:extLst>
            </p:cNvPr>
            <p:cNvSpPr/>
            <p:nvPr/>
          </p:nvSpPr>
          <p:spPr>
            <a:xfrm>
              <a:off x="0" y="0"/>
              <a:ext cx="35603262" cy="876477"/>
            </a:xfrm>
            <a:custGeom>
              <a:avLst/>
              <a:gdLst/>
              <a:ahLst/>
              <a:cxnLst/>
              <a:rect l="l" t="t" r="r" b="b"/>
              <a:pathLst>
                <a:path w="35603262" h="876477">
                  <a:moveTo>
                    <a:pt x="0" y="0"/>
                  </a:moveTo>
                  <a:lnTo>
                    <a:pt x="35603262" y="0"/>
                  </a:lnTo>
                  <a:lnTo>
                    <a:pt x="35603262" y="876477"/>
                  </a:lnTo>
                  <a:lnTo>
                    <a:pt x="0" y="876477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01D3008-CCCA-79BC-7BD5-2C3B5A284F45}"/>
              </a:ext>
            </a:extLst>
          </p:cNvPr>
          <p:cNvGrpSpPr>
            <a:grpSpLocks noChangeAspect="1"/>
          </p:cNvGrpSpPr>
          <p:nvPr/>
        </p:nvGrpSpPr>
        <p:grpSpPr>
          <a:xfrm>
            <a:off x="11394825" y="1028700"/>
            <a:ext cx="5864475" cy="3298726"/>
            <a:chOff x="0" y="0"/>
            <a:chExt cx="11289030" cy="63500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11FA67A-945F-D11F-8EF0-2EF7F871EC1C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87B1FE1F-F8BC-C54E-2A0B-E5CBBE3E652F}"/>
              </a:ext>
            </a:extLst>
          </p:cNvPr>
          <p:cNvSpPr txBox="1"/>
          <p:nvPr/>
        </p:nvSpPr>
        <p:spPr>
          <a:xfrm>
            <a:off x="1028700" y="933450"/>
            <a:ext cx="5915144" cy="1675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ECE4"/>
                </a:solidFill>
                <a:latin typeface="Poppins Bold"/>
              </a:rPr>
              <a:t>Roadmaps &amp; human capital...</a:t>
            </a:r>
            <a:endParaRPr lang="en-US" sz="4800" dirty="0" err="1">
              <a:solidFill>
                <a:srgbClr val="FFECE4"/>
              </a:solidFill>
              <a:latin typeface="Poppins Bold"/>
              <a:cs typeface="Poppins Bold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29C76F7-6100-E5F4-5BE6-93F5351DCF81}"/>
              </a:ext>
            </a:extLst>
          </p:cNvPr>
          <p:cNvGrpSpPr>
            <a:grpSpLocks noChangeAspect="1"/>
          </p:cNvGrpSpPr>
          <p:nvPr/>
        </p:nvGrpSpPr>
        <p:grpSpPr>
          <a:xfrm>
            <a:off x="9790263" y="4982052"/>
            <a:ext cx="5864475" cy="3298726"/>
            <a:chOff x="0" y="0"/>
            <a:chExt cx="11289030" cy="63500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8B0708A-ED35-0A45-46B0-46A79AED4DB5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23123C56-5386-D762-FF3E-3CDFA4EDDABA}"/>
              </a:ext>
            </a:extLst>
          </p:cNvPr>
          <p:cNvSpPr/>
          <p:nvPr/>
        </p:nvSpPr>
        <p:spPr>
          <a:xfrm>
            <a:off x="14916932" y="9085321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0FD868F-3EB9-3AB2-231D-174D827872E9}"/>
              </a:ext>
            </a:extLst>
          </p:cNvPr>
          <p:cNvSpPr txBox="1"/>
          <p:nvPr/>
        </p:nvSpPr>
        <p:spPr>
          <a:xfrm>
            <a:off x="14401800" y="182880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ea typeface="Calibri"/>
                <a:cs typeface="Calibri"/>
              </a:rPr>
              <a:t>Topsector HTSM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7DB0E76-B863-231F-D7EF-ADEAF7249F0A}"/>
              </a:ext>
            </a:extLst>
          </p:cNvPr>
          <p:cNvSpPr txBox="1"/>
          <p:nvPr/>
        </p:nvSpPr>
        <p:spPr>
          <a:xfrm>
            <a:off x="12258675" y="298608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ea typeface="Calibri"/>
                <a:cs typeface="Calibri"/>
              </a:rPr>
              <a:t>Topsector Energie en Industrie</a:t>
            </a:r>
            <a:endParaRPr lang="nl-NL" dirty="0" err="1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26EB1BF-47A0-425E-A81A-CF8F5FCEBD2F}"/>
              </a:ext>
            </a:extLst>
          </p:cNvPr>
          <p:cNvSpPr txBox="1"/>
          <p:nvPr/>
        </p:nvSpPr>
        <p:spPr>
          <a:xfrm>
            <a:off x="12172950" y="612933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ea typeface="Calibri"/>
                <a:cs typeface="Calibri"/>
              </a:rPr>
              <a:t>Topsector Water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3B76823-9C04-1E4A-742D-A2739FE12596}"/>
              </a:ext>
            </a:extLst>
          </p:cNvPr>
          <p:cNvSpPr txBox="1"/>
          <p:nvPr/>
        </p:nvSpPr>
        <p:spPr>
          <a:xfrm>
            <a:off x="10215563" y="725805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ea typeface="Calibri"/>
                <a:cs typeface="Calibri"/>
              </a:rPr>
              <a:t>Topsector ICT</a:t>
            </a:r>
            <a:endParaRPr lang="nl-NL" dirty="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55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38AC68-A4BF-C146-BF1E-7E3889370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32166EC-5F70-DBFC-82B7-7F662DE49E4D}"/>
              </a:ext>
            </a:extLst>
          </p:cNvPr>
          <p:cNvGrpSpPr/>
          <p:nvPr/>
        </p:nvGrpSpPr>
        <p:grpSpPr>
          <a:xfrm>
            <a:off x="0" y="-92346"/>
            <a:ext cx="9144000" cy="10379346"/>
            <a:chOff x="0" y="0"/>
            <a:chExt cx="3093156" cy="35110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7F3C138-D67E-7856-9B7C-2E8E95BF8C97}"/>
                </a:ext>
              </a:extLst>
            </p:cNvPr>
            <p:cNvSpPr/>
            <p:nvPr/>
          </p:nvSpPr>
          <p:spPr>
            <a:xfrm>
              <a:off x="0" y="0"/>
              <a:ext cx="3093156" cy="3511038"/>
            </a:xfrm>
            <a:custGeom>
              <a:avLst/>
              <a:gdLst/>
              <a:ahLst/>
              <a:cxnLst/>
              <a:rect l="l" t="t" r="r" b="b"/>
              <a:pathLst>
                <a:path w="3093156" h="3511038">
                  <a:moveTo>
                    <a:pt x="0" y="0"/>
                  </a:moveTo>
                  <a:lnTo>
                    <a:pt x="3093156" y="0"/>
                  </a:lnTo>
                  <a:lnTo>
                    <a:pt x="3093156" y="3511038"/>
                  </a:lnTo>
                  <a:lnTo>
                    <a:pt x="0" y="3511038"/>
                  </a:lnTo>
                  <a:lnTo>
                    <a:pt x="0" y="0"/>
                  </a:lnTo>
                </a:path>
              </a:pathLst>
            </a:custGeom>
            <a:solidFill>
              <a:srgbClr val="22414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FF72F33-C51D-1994-9D9D-1524D8326D56}"/>
              </a:ext>
            </a:extLst>
          </p:cNvPr>
          <p:cNvGrpSpPr/>
          <p:nvPr/>
        </p:nvGrpSpPr>
        <p:grpSpPr>
          <a:xfrm>
            <a:off x="0" y="9836788"/>
            <a:ext cx="18288000" cy="450212"/>
            <a:chOff x="0" y="0"/>
            <a:chExt cx="35603263" cy="87647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A545691-3F2B-451F-92B1-5D1945945ED3}"/>
                </a:ext>
              </a:extLst>
            </p:cNvPr>
            <p:cNvSpPr/>
            <p:nvPr/>
          </p:nvSpPr>
          <p:spPr>
            <a:xfrm>
              <a:off x="0" y="0"/>
              <a:ext cx="35603262" cy="876477"/>
            </a:xfrm>
            <a:custGeom>
              <a:avLst/>
              <a:gdLst/>
              <a:ahLst/>
              <a:cxnLst/>
              <a:rect l="l" t="t" r="r" b="b"/>
              <a:pathLst>
                <a:path w="35603262" h="876477">
                  <a:moveTo>
                    <a:pt x="0" y="0"/>
                  </a:moveTo>
                  <a:lnTo>
                    <a:pt x="35603262" y="0"/>
                  </a:lnTo>
                  <a:lnTo>
                    <a:pt x="35603262" y="876477"/>
                  </a:lnTo>
                  <a:lnTo>
                    <a:pt x="0" y="876477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47D3094-F581-31D8-98FE-1439F7CA1552}"/>
              </a:ext>
            </a:extLst>
          </p:cNvPr>
          <p:cNvGrpSpPr>
            <a:grpSpLocks noChangeAspect="1"/>
          </p:cNvGrpSpPr>
          <p:nvPr/>
        </p:nvGrpSpPr>
        <p:grpSpPr>
          <a:xfrm>
            <a:off x="9790263" y="4982052"/>
            <a:ext cx="5864475" cy="3298726"/>
            <a:chOff x="0" y="0"/>
            <a:chExt cx="11289030" cy="63500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C635315-E0B4-66A9-2693-727563FCA002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854AADBC-CD22-8FD9-FAAB-C276D8B29B2B}"/>
              </a:ext>
            </a:extLst>
          </p:cNvPr>
          <p:cNvSpPr/>
          <p:nvPr/>
        </p:nvSpPr>
        <p:spPr>
          <a:xfrm>
            <a:off x="14916932" y="9085321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CF35235-9BAE-50B4-F3BE-A59B832DBA3E}"/>
              </a:ext>
            </a:extLst>
          </p:cNvPr>
          <p:cNvSpPr txBox="1"/>
          <p:nvPr/>
        </p:nvSpPr>
        <p:spPr>
          <a:xfrm>
            <a:off x="12172950" y="612933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ea typeface="Calibri"/>
                <a:cs typeface="Calibri"/>
              </a:rPr>
              <a:t>Topsector Water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C809C96-9794-C81B-6957-C47680BCCDE0}"/>
              </a:ext>
            </a:extLst>
          </p:cNvPr>
          <p:cNvSpPr txBox="1"/>
          <p:nvPr/>
        </p:nvSpPr>
        <p:spPr>
          <a:xfrm>
            <a:off x="10215563" y="725805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ea typeface="Calibri"/>
                <a:cs typeface="Calibri"/>
              </a:rPr>
              <a:t>Topsector ICT</a:t>
            </a:r>
            <a:endParaRPr lang="nl-NL" dirty="0" err="1">
              <a:ea typeface="Calibri"/>
              <a:cs typeface="Calibri"/>
            </a:endParaRPr>
          </a:p>
        </p:txBody>
      </p:sp>
      <p:pic>
        <p:nvPicPr>
          <p:cNvPr id="15" name="Afbeelding 14" descr="Afbeelding met tafel&#10;&#10;Automatisch gegenereerde beschrijving">
            <a:extLst>
              <a:ext uri="{FF2B5EF4-FFF2-40B4-BE49-F238E27FC236}">
                <a16:creationId xmlns:a16="http://schemas.microsoft.com/office/drawing/2014/main" id="{38848013-26A0-A55B-FA67-78F9B075A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5725"/>
            <a:ext cx="15744824" cy="991552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9C8D93A2-9BA0-9844-2E9A-BC5A826B06FF}"/>
              </a:ext>
            </a:extLst>
          </p:cNvPr>
          <p:cNvSpPr txBox="1"/>
          <p:nvPr/>
        </p:nvSpPr>
        <p:spPr>
          <a:xfrm>
            <a:off x="16087725" y="4572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5400" dirty="0">
                <a:solidFill>
                  <a:srgbClr val="FF0000"/>
                </a:solidFill>
                <a:ea typeface="Calibri"/>
                <a:cs typeface="Calibri"/>
              </a:rPr>
              <a:t>2020</a:t>
            </a:r>
            <a:endParaRPr lang="nl-N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9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1EADC-F289-65AC-1FD0-132A27F03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B9100CB-11C8-4180-FD28-5746CDAD9622}"/>
              </a:ext>
            </a:extLst>
          </p:cNvPr>
          <p:cNvGrpSpPr/>
          <p:nvPr/>
        </p:nvGrpSpPr>
        <p:grpSpPr>
          <a:xfrm>
            <a:off x="0" y="-392383"/>
            <a:ext cx="9144000" cy="10379346"/>
            <a:chOff x="0" y="0"/>
            <a:chExt cx="3093156" cy="35110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DA6C4A4-6345-8410-D845-C0F3EB812D58}"/>
                </a:ext>
              </a:extLst>
            </p:cNvPr>
            <p:cNvSpPr/>
            <p:nvPr/>
          </p:nvSpPr>
          <p:spPr>
            <a:xfrm>
              <a:off x="0" y="0"/>
              <a:ext cx="3093156" cy="3511038"/>
            </a:xfrm>
            <a:custGeom>
              <a:avLst/>
              <a:gdLst/>
              <a:ahLst/>
              <a:cxnLst/>
              <a:rect l="l" t="t" r="r" b="b"/>
              <a:pathLst>
                <a:path w="3093156" h="3511038">
                  <a:moveTo>
                    <a:pt x="0" y="0"/>
                  </a:moveTo>
                  <a:lnTo>
                    <a:pt x="3093156" y="0"/>
                  </a:lnTo>
                  <a:lnTo>
                    <a:pt x="3093156" y="3511038"/>
                  </a:lnTo>
                  <a:lnTo>
                    <a:pt x="0" y="3511038"/>
                  </a:lnTo>
                  <a:lnTo>
                    <a:pt x="0" y="0"/>
                  </a:lnTo>
                </a:path>
              </a:pathLst>
            </a:custGeom>
            <a:solidFill>
              <a:srgbClr val="22414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02D390A-D0FC-127D-6807-7B698A60AB6A}"/>
              </a:ext>
            </a:extLst>
          </p:cNvPr>
          <p:cNvGrpSpPr/>
          <p:nvPr/>
        </p:nvGrpSpPr>
        <p:grpSpPr>
          <a:xfrm>
            <a:off x="0" y="9836788"/>
            <a:ext cx="18288000" cy="450212"/>
            <a:chOff x="0" y="0"/>
            <a:chExt cx="35603263" cy="87647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56E03A5-4DA7-6BEE-C5F1-015D1EAD78B1}"/>
                </a:ext>
              </a:extLst>
            </p:cNvPr>
            <p:cNvSpPr/>
            <p:nvPr/>
          </p:nvSpPr>
          <p:spPr>
            <a:xfrm>
              <a:off x="0" y="0"/>
              <a:ext cx="35603262" cy="876477"/>
            </a:xfrm>
            <a:custGeom>
              <a:avLst/>
              <a:gdLst/>
              <a:ahLst/>
              <a:cxnLst/>
              <a:rect l="l" t="t" r="r" b="b"/>
              <a:pathLst>
                <a:path w="35603262" h="876477">
                  <a:moveTo>
                    <a:pt x="0" y="0"/>
                  </a:moveTo>
                  <a:lnTo>
                    <a:pt x="35603262" y="0"/>
                  </a:lnTo>
                  <a:lnTo>
                    <a:pt x="35603262" y="876477"/>
                  </a:lnTo>
                  <a:lnTo>
                    <a:pt x="0" y="876477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44BC2FBC-7B65-FBC4-E605-4E26C4F04A6B}"/>
              </a:ext>
            </a:extLst>
          </p:cNvPr>
          <p:cNvSpPr txBox="1"/>
          <p:nvPr/>
        </p:nvSpPr>
        <p:spPr>
          <a:xfrm>
            <a:off x="1028700" y="933450"/>
            <a:ext cx="5915144" cy="1675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ECE4"/>
                </a:solidFill>
                <a:latin typeface="Poppins Bold"/>
              </a:rPr>
              <a:t>Roadmaps &amp; human capital...</a:t>
            </a:r>
            <a:endParaRPr lang="en-US" sz="4800" dirty="0" err="1">
              <a:solidFill>
                <a:srgbClr val="FFECE4"/>
              </a:solidFill>
              <a:latin typeface="Poppins Bold"/>
              <a:cs typeface="Poppins Bold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46CF4F9-CF36-5830-DE36-A65CAB49DE64}"/>
              </a:ext>
            </a:extLst>
          </p:cNvPr>
          <p:cNvSpPr/>
          <p:nvPr/>
        </p:nvSpPr>
        <p:spPr>
          <a:xfrm>
            <a:off x="14916932" y="9085321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Afbeelding met tekst, schermopname, tekenfilm&#10;&#10;Automatisch gegenereerde beschrijving">
            <a:extLst>
              <a:ext uri="{FF2B5EF4-FFF2-40B4-BE49-F238E27FC236}">
                <a16:creationId xmlns:a16="http://schemas.microsoft.com/office/drawing/2014/main" id="{651ECBEC-1966-8E3C-9CBD-B13CAE1A2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9144000" cy="880110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F33749FE-C7E1-DAEC-D3E8-B4E42EC5E328}"/>
              </a:ext>
            </a:extLst>
          </p:cNvPr>
          <p:cNvSpPr txBox="1"/>
          <p:nvPr/>
        </p:nvSpPr>
        <p:spPr>
          <a:xfrm>
            <a:off x="1100138" y="4343400"/>
            <a:ext cx="7486650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solidFill>
                  <a:schemeClr val="bg2"/>
                </a:solidFill>
                <a:latin typeface="Sans"/>
              </a:rPr>
              <a:t>“Het IMF </a:t>
            </a:r>
            <a:r>
              <a:rPr lang="en-US" sz="3200" i="1" err="1">
                <a:solidFill>
                  <a:schemeClr val="bg2"/>
                </a:solidFill>
                <a:latin typeface="Sans"/>
              </a:rPr>
              <a:t>becijfert</a:t>
            </a:r>
            <a:r>
              <a:rPr lang="en-US" sz="3200" i="1" dirty="0">
                <a:solidFill>
                  <a:schemeClr val="bg2"/>
                </a:solidFill>
                <a:latin typeface="Sans"/>
              </a:rPr>
              <a:t> </a:t>
            </a:r>
            <a:r>
              <a:rPr lang="en-US" sz="3200" i="1" err="1">
                <a:solidFill>
                  <a:schemeClr val="bg2"/>
                </a:solidFill>
                <a:latin typeface="Sans"/>
              </a:rPr>
              <a:t>dat</a:t>
            </a:r>
            <a:r>
              <a:rPr lang="en-US" sz="3200" i="1" dirty="0">
                <a:solidFill>
                  <a:schemeClr val="bg2"/>
                </a:solidFill>
                <a:latin typeface="Sans"/>
              </a:rPr>
              <a:t> in </a:t>
            </a:r>
            <a:r>
              <a:rPr lang="en-US" sz="3200" i="1" err="1">
                <a:solidFill>
                  <a:schemeClr val="bg2"/>
                </a:solidFill>
                <a:latin typeface="Sans"/>
              </a:rPr>
              <a:t>ontwikkelde</a:t>
            </a:r>
            <a:r>
              <a:rPr lang="en-US" sz="3200" i="1" dirty="0">
                <a:solidFill>
                  <a:schemeClr val="bg2"/>
                </a:solidFill>
                <a:latin typeface="Sans"/>
              </a:rPr>
              <a:t> </a:t>
            </a:r>
            <a:r>
              <a:rPr lang="en-US" sz="3200" i="1" err="1">
                <a:solidFill>
                  <a:schemeClr val="bg2"/>
                </a:solidFill>
                <a:latin typeface="Sans"/>
              </a:rPr>
              <a:t>economieën</a:t>
            </a:r>
            <a:r>
              <a:rPr lang="en-US" sz="3200" i="1" dirty="0">
                <a:solidFill>
                  <a:schemeClr val="bg2"/>
                </a:solidFill>
                <a:latin typeface="Sans"/>
              </a:rPr>
              <a:t> </a:t>
            </a:r>
            <a:r>
              <a:rPr lang="en-US" sz="3200" i="1" err="1">
                <a:solidFill>
                  <a:schemeClr val="bg2"/>
                </a:solidFill>
                <a:latin typeface="Sans"/>
              </a:rPr>
              <a:t>mogelijk</a:t>
            </a:r>
            <a:r>
              <a:rPr lang="en-US" sz="3200" i="1" dirty="0">
                <a:solidFill>
                  <a:schemeClr val="bg2"/>
                </a:solidFill>
                <a:latin typeface="Sans"/>
              </a:rPr>
              <a:t> </a:t>
            </a:r>
            <a:r>
              <a:rPr lang="en-US" sz="3200" i="1" err="1">
                <a:solidFill>
                  <a:schemeClr val="bg2"/>
                </a:solidFill>
                <a:latin typeface="Sans"/>
              </a:rPr>
              <a:t>zo'n</a:t>
            </a:r>
            <a:r>
              <a:rPr lang="en-US" sz="3200" i="1" dirty="0">
                <a:solidFill>
                  <a:schemeClr val="bg2"/>
                </a:solidFill>
                <a:latin typeface="Sans"/>
              </a:rPr>
              <a:t> </a:t>
            </a:r>
            <a:r>
              <a:rPr lang="en-US" sz="3200" i="1" err="1">
                <a:solidFill>
                  <a:schemeClr val="bg2"/>
                </a:solidFill>
                <a:latin typeface="Sans"/>
              </a:rPr>
              <a:t>zestig</a:t>
            </a:r>
            <a:r>
              <a:rPr lang="en-US" sz="3200" i="1" dirty="0">
                <a:solidFill>
                  <a:schemeClr val="bg2"/>
                </a:solidFill>
                <a:latin typeface="Sans"/>
              </a:rPr>
              <a:t> </a:t>
            </a:r>
            <a:r>
              <a:rPr lang="en-US" sz="3200" i="1" err="1">
                <a:solidFill>
                  <a:schemeClr val="bg2"/>
                </a:solidFill>
                <a:latin typeface="Sans"/>
              </a:rPr>
              <a:t>procent</a:t>
            </a:r>
            <a:r>
              <a:rPr lang="en-US" sz="3200" i="1" dirty="0">
                <a:solidFill>
                  <a:schemeClr val="bg2"/>
                </a:solidFill>
                <a:latin typeface="Sans"/>
              </a:rPr>
              <a:t> van de </a:t>
            </a:r>
            <a:r>
              <a:rPr lang="en-US" sz="3200" i="1" err="1">
                <a:solidFill>
                  <a:schemeClr val="bg2"/>
                </a:solidFill>
                <a:latin typeface="Sans"/>
              </a:rPr>
              <a:t>banen</a:t>
            </a:r>
            <a:r>
              <a:rPr lang="en-US" sz="3200" i="1" dirty="0">
                <a:solidFill>
                  <a:schemeClr val="bg2"/>
                </a:solidFill>
                <a:latin typeface="Sans"/>
              </a:rPr>
              <a:t> door AI </a:t>
            </a:r>
            <a:r>
              <a:rPr lang="en-US" sz="3200" i="1" err="1">
                <a:solidFill>
                  <a:schemeClr val="bg2"/>
                </a:solidFill>
                <a:latin typeface="Sans"/>
              </a:rPr>
              <a:t>wordt</a:t>
            </a:r>
            <a:r>
              <a:rPr lang="en-US" sz="3200" i="1" dirty="0">
                <a:solidFill>
                  <a:schemeClr val="bg2"/>
                </a:solidFill>
                <a:latin typeface="Sans"/>
              </a:rPr>
              <a:t> </a:t>
            </a:r>
            <a:r>
              <a:rPr lang="en-US" sz="3200" i="1" err="1">
                <a:solidFill>
                  <a:schemeClr val="bg2"/>
                </a:solidFill>
                <a:latin typeface="Sans"/>
              </a:rPr>
              <a:t>getroffen</a:t>
            </a:r>
            <a:r>
              <a:rPr lang="en-US" sz="3200" i="1" dirty="0">
                <a:solidFill>
                  <a:schemeClr val="bg2"/>
                </a:solidFill>
                <a:latin typeface="Sans"/>
              </a:rPr>
              <a:t>.</a:t>
            </a:r>
            <a:endParaRPr lang="en-US" sz="3200" i="1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latin typeface="Sans"/>
            </a:endParaRPr>
          </a:p>
          <a:p>
            <a:r>
              <a:rPr lang="en-US" dirty="0">
                <a:ea typeface="+mn-lt"/>
                <a:cs typeface="+mn-lt"/>
              </a:rPr>
              <a:t>https://www.nieuwsbzk.nl/2635863.aspx?t=Kabinet-presenteert-visie-op-generatieve-AI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0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A55A5-5129-EA87-0EDC-1D6AEAA7F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FDFAC1A-E1DF-4874-4722-F24201CBAB26}"/>
              </a:ext>
            </a:extLst>
          </p:cNvPr>
          <p:cNvGrpSpPr/>
          <p:nvPr/>
        </p:nvGrpSpPr>
        <p:grpSpPr>
          <a:xfrm>
            <a:off x="-1" y="-71649"/>
            <a:ext cx="10972800" cy="10379346"/>
            <a:chOff x="0" y="0"/>
            <a:chExt cx="3093156" cy="35110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01F3A6F-FC5A-D4EE-0835-0D6DE132F5C8}"/>
                </a:ext>
              </a:extLst>
            </p:cNvPr>
            <p:cNvSpPr/>
            <p:nvPr/>
          </p:nvSpPr>
          <p:spPr>
            <a:xfrm>
              <a:off x="0" y="0"/>
              <a:ext cx="3093156" cy="3511038"/>
            </a:xfrm>
            <a:custGeom>
              <a:avLst/>
              <a:gdLst/>
              <a:ahLst/>
              <a:cxnLst/>
              <a:rect l="l" t="t" r="r" b="b"/>
              <a:pathLst>
                <a:path w="3093156" h="3511038">
                  <a:moveTo>
                    <a:pt x="0" y="0"/>
                  </a:moveTo>
                  <a:lnTo>
                    <a:pt x="3093156" y="0"/>
                  </a:lnTo>
                  <a:lnTo>
                    <a:pt x="3093156" y="3511038"/>
                  </a:lnTo>
                  <a:lnTo>
                    <a:pt x="0" y="3511038"/>
                  </a:lnTo>
                  <a:lnTo>
                    <a:pt x="0" y="0"/>
                  </a:lnTo>
                </a:path>
              </a:pathLst>
            </a:custGeom>
            <a:solidFill>
              <a:srgbClr val="22414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A908A6D-8C0E-7E49-7064-AC2C858BF3F3}"/>
              </a:ext>
            </a:extLst>
          </p:cNvPr>
          <p:cNvGrpSpPr/>
          <p:nvPr/>
        </p:nvGrpSpPr>
        <p:grpSpPr>
          <a:xfrm>
            <a:off x="0" y="9836788"/>
            <a:ext cx="18288000" cy="450212"/>
            <a:chOff x="0" y="0"/>
            <a:chExt cx="35603263" cy="87647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C704A02-2CF2-007A-C44E-80F4FA61070A}"/>
                </a:ext>
              </a:extLst>
            </p:cNvPr>
            <p:cNvSpPr/>
            <p:nvPr/>
          </p:nvSpPr>
          <p:spPr>
            <a:xfrm>
              <a:off x="0" y="0"/>
              <a:ext cx="35603262" cy="876477"/>
            </a:xfrm>
            <a:custGeom>
              <a:avLst/>
              <a:gdLst/>
              <a:ahLst/>
              <a:cxnLst/>
              <a:rect l="l" t="t" r="r" b="b"/>
              <a:pathLst>
                <a:path w="35603262" h="876477">
                  <a:moveTo>
                    <a:pt x="0" y="0"/>
                  </a:moveTo>
                  <a:lnTo>
                    <a:pt x="35603262" y="0"/>
                  </a:lnTo>
                  <a:lnTo>
                    <a:pt x="35603262" y="876477"/>
                  </a:lnTo>
                  <a:lnTo>
                    <a:pt x="0" y="876477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B23F6BE2-AABE-E893-26CF-BAB6211D5A7C}"/>
              </a:ext>
            </a:extLst>
          </p:cNvPr>
          <p:cNvSpPr txBox="1"/>
          <p:nvPr/>
        </p:nvSpPr>
        <p:spPr>
          <a:xfrm>
            <a:off x="228600" y="159916"/>
            <a:ext cx="9439956" cy="816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ECE4"/>
                </a:solidFill>
                <a:latin typeface="Poppins Bold"/>
              </a:rPr>
              <a:t>Roadmaps &amp; human capital...</a:t>
            </a:r>
            <a:endParaRPr lang="en-US" sz="4800" dirty="0" err="1">
              <a:solidFill>
                <a:srgbClr val="FFECE4"/>
              </a:solidFill>
              <a:latin typeface="Poppins Bold"/>
              <a:cs typeface="Poppins Bold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3169978-CA4D-D1DD-A93A-6DEEC0FC9B48}"/>
              </a:ext>
            </a:extLst>
          </p:cNvPr>
          <p:cNvSpPr/>
          <p:nvPr/>
        </p:nvSpPr>
        <p:spPr>
          <a:xfrm>
            <a:off x="14916932" y="9085321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7" name="Afbeelding 6" descr="Afbeelding met tekst, schermopname, Lettertype, algebra&#10;&#10;Automatisch gegenereerde beschrijving">
            <a:extLst>
              <a:ext uri="{FF2B5EF4-FFF2-40B4-BE49-F238E27FC236}">
                <a16:creationId xmlns:a16="http://schemas.microsoft.com/office/drawing/2014/main" id="{56408CF8-A5A2-59F1-2968-571A9C43C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3879421"/>
            <a:ext cx="3321835" cy="498275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10A8CBC-FC2A-2D5C-FBD1-0541F7E90FAF}"/>
              </a:ext>
            </a:extLst>
          </p:cNvPr>
          <p:cNvSpPr txBox="1"/>
          <p:nvPr/>
        </p:nvSpPr>
        <p:spPr>
          <a:xfrm>
            <a:off x="685800" y="28444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5400" b="1" dirty="0">
                <a:solidFill>
                  <a:srgbClr val="C1554D"/>
                </a:solidFill>
                <a:ea typeface="Calibri"/>
                <a:cs typeface="Calibri"/>
              </a:rPr>
              <a:t>2020:</a:t>
            </a:r>
            <a:endParaRPr lang="nl-NL" sz="5400" b="1" dirty="0">
              <a:solidFill>
                <a:srgbClr val="C1554D"/>
              </a:solidFill>
            </a:endParaRPr>
          </a:p>
        </p:txBody>
      </p:sp>
      <p:pic>
        <p:nvPicPr>
          <p:cNvPr id="13" name="Afbeelding 12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CC3A58BD-20D4-0303-48D2-9883BADC3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596"/>
          <a:stretch/>
        </p:blipFill>
        <p:spPr>
          <a:xfrm>
            <a:off x="5048582" y="1695488"/>
            <a:ext cx="13223088" cy="72183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9114500-E5E6-5A6C-AB1E-0A502A156D70}"/>
              </a:ext>
            </a:extLst>
          </p:cNvPr>
          <p:cNvSpPr txBox="1"/>
          <p:nvPr/>
        </p:nvSpPr>
        <p:spPr>
          <a:xfrm>
            <a:off x="4715556" y="864491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/>
              <a:t>2</a:t>
            </a:r>
            <a:r>
              <a:rPr lang="nl-NL" sz="5400" b="1" dirty="0">
                <a:solidFill>
                  <a:srgbClr val="C1554D"/>
                </a:solidFill>
              </a:rPr>
              <a:t>2023 -2027</a:t>
            </a:r>
            <a:endParaRPr lang="nl-NL" sz="5400" b="1" dirty="0"/>
          </a:p>
        </p:txBody>
      </p:sp>
    </p:spTree>
    <p:extLst>
      <p:ext uri="{BB962C8B-B14F-4D97-AF65-F5344CB8AC3E}">
        <p14:creationId xmlns:p14="http://schemas.microsoft.com/office/powerpoint/2010/main" val="40509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4923" y="1409700"/>
            <a:ext cx="13492704" cy="6338207"/>
            <a:chOff x="0" y="0"/>
            <a:chExt cx="4564199" cy="21440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64199" cy="2144035"/>
            </a:xfrm>
            <a:custGeom>
              <a:avLst/>
              <a:gdLst/>
              <a:ahLst/>
              <a:cxnLst/>
              <a:rect l="l" t="t" r="r" b="b"/>
              <a:pathLst>
                <a:path w="4564199" h="2144035">
                  <a:moveTo>
                    <a:pt x="0" y="0"/>
                  </a:moveTo>
                  <a:lnTo>
                    <a:pt x="4564199" y="0"/>
                  </a:lnTo>
                  <a:lnTo>
                    <a:pt x="4564199" y="2144035"/>
                  </a:lnTo>
                  <a:lnTo>
                    <a:pt x="0" y="2144035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700230" y="8831330"/>
            <a:ext cx="5536178" cy="1234106"/>
          </a:xfrm>
          <a:custGeom>
            <a:avLst/>
            <a:gdLst/>
            <a:ahLst/>
            <a:cxnLst/>
            <a:rect l="l" t="t" r="r" b="b"/>
            <a:pathLst>
              <a:path w="5536178" h="1234106">
                <a:moveTo>
                  <a:pt x="0" y="0"/>
                </a:moveTo>
                <a:lnTo>
                  <a:pt x="5536178" y="0"/>
                </a:lnTo>
                <a:lnTo>
                  <a:pt x="5536178" y="1234106"/>
                </a:lnTo>
                <a:lnTo>
                  <a:pt x="0" y="123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E888CC2-A9C6-5553-3A14-BC10EDD16D73}"/>
              </a:ext>
            </a:extLst>
          </p:cNvPr>
          <p:cNvSpPr txBox="1"/>
          <p:nvPr/>
        </p:nvSpPr>
        <p:spPr>
          <a:xfrm>
            <a:off x="2740247" y="3924300"/>
            <a:ext cx="114620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dirty="0"/>
              <a:t>Welke vaardigheden zullen voor jullie  in de toekomst belangrijk zijn?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6A9C07E-C09D-26AC-7350-2FE027A6237F}"/>
              </a:ext>
            </a:extLst>
          </p:cNvPr>
          <p:cNvSpPr txBox="1"/>
          <p:nvPr/>
        </p:nvSpPr>
        <p:spPr>
          <a:xfrm>
            <a:off x="2748643" y="2644931"/>
            <a:ext cx="944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err="1"/>
              <a:t>Upskillen</a:t>
            </a:r>
            <a:r>
              <a:rPr lang="nl-NL" sz="5400" b="1" dirty="0"/>
              <a:t> &amp; re-</a:t>
            </a:r>
            <a:r>
              <a:rPr lang="nl-NL" sz="5400" b="1" dirty="0" err="1"/>
              <a:t>skillen</a:t>
            </a:r>
            <a:endParaRPr lang="nl-NL" sz="5400" b="1" dirty="0"/>
          </a:p>
        </p:txBody>
      </p:sp>
    </p:spTree>
    <p:extLst>
      <p:ext uri="{BB962C8B-B14F-4D97-AF65-F5344CB8AC3E}">
        <p14:creationId xmlns:p14="http://schemas.microsoft.com/office/powerpoint/2010/main" val="278737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1974396"/>
            <a:ext cx="13492704" cy="6338207"/>
            <a:chOff x="0" y="0"/>
            <a:chExt cx="4564199" cy="21440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64199" cy="2144035"/>
            </a:xfrm>
            <a:custGeom>
              <a:avLst/>
              <a:gdLst/>
              <a:ahLst/>
              <a:cxnLst/>
              <a:rect l="l" t="t" r="r" b="b"/>
              <a:pathLst>
                <a:path w="4564199" h="2144035">
                  <a:moveTo>
                    <a:pt x="0" y="0"/>
                  </a:moveTo>
                  <a:lnTo>
                    <a:pt x="4564199" y="0"/>
                  </a:lnTo>
                  <a:lnTo>
                    <a:pt x="4564199" y="2144035"/>
                  </a:lnTo>
                  <a:lnTo>
                    <a:pt x="0" y="2144035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700230" y="8831330"/>
            <a:ext cx="5536178" cy="1234106"/>
          </a:xfrm>
          <a:custGeom>
            <a:avLst/>
            <a:gdLst/>
            <a:ahLst/>
            <a:cxnLst/>
            <a:rect l="l" t="t" r="r" b="b"/>
            <a:pathLst>
              <a:path w="5536178" h="1234106">
                <a:moveTo>
                  <a:pt x="0" y="0"/>
                </a:moveTo>
                <a:lnTo>
                  <a:pt x="5536178" y="0"/>
                </a:lnTo>
                <a:lnTo>
                  <a:pt x="5536178" y="1234106"/>
                </a:lnTo>
                <a:lnTo>
                  <a:pt x="0" y="123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E888CC2-A9C6-5553-3A14-BC10EDD16D73}"/>
              </a:ext>
            </a:extLst>
          </p:cNvPr>
          <p:cNvSpPr txBox="1"/>
          <p:nvPr/>
        </p:nvSpPr>
        <p:spPr>
          <a:xfrm>
            <a:off x="1703152" y="3314700"/>
            <a:ext cx="132320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8740" indent="-1348740"/>
            <a:r>
              <a:rPr lang="nl-NL" sz="4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	Nu je dit weet, hoe gaan je dan je HR strategie inrichten als het gaat om L&amp;D/DI van je mensen? </a:t>
            </a:r>
          </a:p>
          <a:p>
            <a:pPr marL="1348740" indent="-1348740"/>
            <a:r>
              <a:rPr lang="nl-NL" sz="4000" dirty="0">
                <a:latin typeface="Calibri" panose="020F0502020204030204" pitchFamily="34" charset="0"/>
                <a:ea typeface="Aptos" panose="020B0004020202020204" pitchFamily="34" charset="0"/>
              </a:rPr>
              <a:t>	</a:t>
            </a:r>
            <a:r>
              <a:rPr lang="nl-NL" sz="4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Waar focus je je op? </a:t>
            </a:r>
          </a:p>
          <a:p>
            <a:pPr marL="1348740" indent="-1348740"/>
            <a:r>
              <a:rPr lang="nl-NL" sz="4000" dirty="0">
                <a:latin typeface="Calibri" panose="020F0502020204030204" pitchFamily="34" charset="0"/>
                <a:ea typeface="Aptos" panose="020B0004020202020204" pitchFamily="34" charset="0"/>
              </a:rPr>
              <a:t>	</a:t>
            </a:r>
            <a:r>
              <a:rPr lang="nl-NL" sz="4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Hoe houd je je mensen </a:t>
            </a:r>
            <a:r>
              <a:rPr lang="nl-NL" sz="4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beroepsvitaal</a:t>
            </a:r>
            <a:r>
              <a:rPr lang="nl-NL" sz="4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 </a:t>
            </a:r>
          </a:p>
          <a:p>
            <a:pPr marL="1348740" indent="-1348740"/>
            <a:r>
              <a:rPr lang="nl-NL" sz="4000" dirty="0">
                <a:latin typeface="Calibri" panose="020F0502020204030204" pitchFamily="34" charset="0"/>
                <a:ea typeface="Aptos" panose="020B0004020202020204" pitchFamily="34" charset="0"/>
              </a:rPr>
              <a:t>	</a:t>
            </a:r>
            <a:r>
              <a:rPr lang="nl-NL" sz="4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Welke onderdelen moet je zeker niet vergeten?</a:t>
            </a:r>
          </a:p>
        </p:txBody>
      </p:sp>
    </p:spTree>
    <p:extLst>
      <p:ext uri="{BB962C8B-B14F-4D97-AF65-F5344CB8AC3E}">
        <p14:creationId xmlns:p14="http://schemas.microsoft.com/office/powerpoint/2010/main" val="206238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55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0D77F0-14F9-4AB0-1590-4BBDE1CAC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0C20FCB-6765-C674-721C-E130BF21B333}"/>
              </a:ext>
            </a:extLst>
          </p:cNvPr>
          <p:cNvGrpSpPr/>
          <p:nvPr/>
        </p:nvGrpSpPr>
        <p:grpSpPr>
          <a:xfrm>
            <a:off x="0" y="-335929"/>
            <a:ext cx="10578262" cy="11048834"/>
            <a:chOff x="0" y="0"/>
            <a:chExt cx="3578326" cy="373750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05936BF-4CAC-8710-B739-4586F5B0D9E5}"/>
                </a:ext>
              </a:extLst>
            </p:cNvPr>
            <p:cNvSpPr/>
            <p:nvPr/>
          </p:nvSpPr>
          <p:spPr>
            <a:xfrm>
              <a:off x="0" y="0"/>
              <a:ext cx="3578326" cy="3737507"/>
            </a:xfrm>
            <a:custGeom>
              <a:avLst/>
              <a:gdLst/>
              <a:ahLst/>
              <a:cxnLst/>
              <a:rect l="l" t="t" r="r" b="b"/>
              <a:pathLst>
                <a:path w="3578326" h="3737507">
                  <a:moveTo>
                    <a:pt x="0" y="0"/>
                  </a:moveTo>
                  <a:lnTo>
                    <a:pt x="3578326" y="0"/>
                  </a:lnTo>
                  <a:lnTo>
                    <a:pt x="3578326" y="3737507"/>
                  </a:lnTo>
                  <a:lnTo>
                    <a:pt x="0" y="3737507"/>
                  </a:lnTo>
                  <a:lnTo>
                    <a:pt x="0" y="0"/>
                  </a:lnTo>
                </a:path>
              </a:pathLst>
            </a:custGeom>
            <a:solidFill>
              <a:srgbClr val="FFECE4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F226290C-F0EC-8374-43CB-979E72AEA86F}"/>
              </a:ext>
            </a:extLst>
          </p:cNvPr>
          <p:cNvSpPr/>
          <p:nvPr/>
        </p:nvSpPr>
        <p:spPr>
          <a:xfrm>
            <a:off x="0" y="9535533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CE14A80-BEF8-8FD6-079C-D4D6A618F666}"/>
              </a:ext>
            </a:extLst>
          </p:cNvPr>
          <p:cNvGrpSpPr>
            <a:grpSpLocks noChangeAspect="1"/>
          </p:cNvGrpSpPr>
          <p:nvPr/>
        </p:nvGrpSpPr>
        <p:grpSpPr>
          <a:xfrm>
            <a:off x="11848353" y="1988657"/>
            <a:ext cx="5246391" cy="5246370"/>
            <a:chOff x="0" y="0"/>
            <a:chExt cx="6350000" cy="6349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DE18C01-8A59-1179-5DF2-F4C1B44980D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9" name="Afbeelding 8" descr="Afbeelding met tekst, Lettertype, schermopname, papier&#10;&#10;Automatisch gegenereerde beschrijving">
            <a:extLst>
              <a:ext uri="{FF2B5EF4-FFF2-40B4-BE49-F238E27FC236}">
                <a16:creationId xmlns:a16="http://schemas.microsoft.com/office/drawing/2014/main" id="{C8667F8C-E7F6-B68E-102E-B5E9CB352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1" y="4763"/>
            <a:ext cx="10582274" cy="9377362"/>
          </a:xfrm>
          <a:prstGeom prst="rect">
            <a:avLst/>
          </a:prstGeom>
        </p:spPr>
      </p:pic>
      <p:sp>
        <p:nvSpPr>
          <p:cNvPr id="10" name="Pijl: links 9">
            <a:extLst>
              <a:ext uri="{FF2B5EF4-FFF2-40B4-BE49-F238E27FC236}">
                <a16:creationId xmlns:a16="http://schemas.microsoft.com/office/drawing/2014/main" id="{73E0B90C-1F8F-1B1F-5285-2BFB4A73965C}"/>
              </a:ext>
            </a:extLst>
          </p:cNvPr>
          <p:cNvSpPr/>
          <p:nvPr/>
        </p:nvSpPr>
        <p:spPr>
          <a:xfrm>
            <a:off x="10672762" y="6329362"/>
            <a:ext cx="4157662" cy="11287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links 10">
            <a:extLst>
              <a:ext uri="{FF2B5EF4-FFF2-40B4-BE49-F238E27FC236}">
                <a16:creationId xmlns:a16="http://schemas.microsoft.com/office/drawing/2014/main" id="{1E32321D-4943-40E4-2540-A6E8C01246C4}"/>
              </a:ext>
            </a:extLst>
          </p:cNvPr>
          <p:cNvSpPr/>
          <p:nvPr/>
        </p:nvSpPr>
        <p:spPr>
          <a:xfrm>
            <a:off x="10672762" y="4700587"/>
            <a:ext cx="4157662" cy="11287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9830965-86F0-FFCB-D2F0-35648FCBFA6D}"/>
              </a:ext>
            </a:extLst>
          </p:cNvPr>
          <p:cNvSpPr txBox="1"/>
          <p:nvPr/>
        </p:nvSpPr>
        <p:spPr>
          <a:xfrm>
            <a:off x="10772775" y="7958137"/>
            <a:ext cx="59721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ea typeface="Calibri"/>
                <a:cs typeface="Calibri"/>
              </a:rPr>
              <a:t>+ Katapult en andere initiatieven / </a:t>
            </a:r>
            <a:r>
              <a:rPr lang="nl-NL" dirty="0" err="1">
                <a:ea typeface="Calibri"/>
                <a:cs typeface="Calibri"/>
              </a:rPr>
              <a:t>minoren</a:t>
            </a:r>
            <a:r>
              <a:rPr lang="nl-NL" dirty="0">
                <a:ea typeface="Calibri"/>
                <a:cs typeface="Calibri"/>
              </a:rPr>
              <a:t> / </a:t>
            </a:r>
            <a:r>
              <a:rPr lang="nl-NL" dirty="0" err="1">
                <a:ea typeface="Calibri"/>
                <a:cs typeface="Calibri"/>
              </a:rPr>
              <a:t>AD´s</a:t>
            </a:r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254925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00230" y="8831330"/>
            <a:ext cx="5536178" cy="1234106"/>
          </a:xfrm>
          <a:custGeom>
            <a:avLst/>
            <a:gdLst/>
            <a:ahLst/>
            <a:cxnLst/>
            <a:rect l="l" t="t" r="r" b="b"/>
            <a:pathLst>
              <a:path w="5536178" h="1234106">
                <a:moveTo>
                  <a:pt x="0" y="0"/>
                </a:moveTo>
                <a:lnTo>
                  <a:pt x="5536178" y="0"/>
                </a:lnTo>
                <a:lnTo>
                  <a:pt x="5536178" y="1234106"/>
                </a:lnTo>
                <a:lnTo>
                  <a:pt x="0" y="123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8B10B5-A897-AF32-A21D-6C8BC2A73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553" y="514350"/>
            <a:ext cx="7508082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1AE5873-37B0-103E-865D-90F631CBCD79}"/>
              </a:ext>
            </a:extLst>
          </p:cNvPr>
          <p:cNvSpPr txBox="1"/>
          <p:nvPr/>
        </p:nvSpPr>
        <p:spPr>
          <a:xfrm>
            <a:off x="700230" y="1866900"/>
            <a:ext cx="70721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AI Geletterd, waar staan jullie?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55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5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16" y="-380917"/>
            <a:ext cx="14854584" cy="11048834"/>
            <a:chOff x="0" y="0"/>
            <a:chExt cx="3578326" cy="37375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8326" cy="3737507"/>
            </a:xfrm>
            <a:custGeom>
              <a:avLst/>
              <a:gdLst/>
              <a:ahLst/>
              <a:cxnLst/>
              <a:rect l="l" t="t" r="r" b="b"/>
              <a:pathLst>
                <a:path w="3578326" h="3737507">
                  <a:moveTo>
                    <a:pt x="0" y="0"/>
                  </a:moveTo>
                  <a:lnTo>
                    <a:pt x="3578326" y="0"/>
                  </a:lnTo>
                  <a:lnTo>
                    <a:pt x="3578326" y="3737507"/>
                  </a:lnTo>
                  <a:lnTo>
                    <a:pt x="0" y="3737507"/>
                  </a:lnTo>
                  <a:lnTo>
                    <a:pt x="0" y="0"/>
                  </a:lnTo>
                </a:path>
              </a:pathLst>
            </a:custGeom>
            <a:solidFill>
              <a:srgbClr val="FFECE4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9535533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344400" y="1638300"/>
            <a:ext cx="5246391" cy="524637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699" y="2231228"/>
            <a:ext cx="16562091" cy="4267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dirty="0">
                <a:solidFill>
                  <a:srgbClr val="224143"/>
                </a:solidFill>
                <a:latin typeface="Open Sans"/>
              </a:rPr>
              <a:t>13.00-14.00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uur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: Hoe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zou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jullie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fabriek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er over 5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jaar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uit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kunnen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zien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?</a:t>
            </a:r>
          </a:p>
          <a:p>
            <a:pPr>
              <a:lnSpc>
                <a:spcPts val="4760"/>
              </a:lnSpc>
            </a:pPr>
            <a:r>
              <a:rPr lang="en-US" sz="3400" dirty="0">
                <a:solidFill>
                  <a:srgbClr val="224143"/>
                </a:solidFill>
                <a:latin typeface="Open Sans"/>
              </a:rPr>
              <a:t>14.00-14.15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uur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: Pause</a:t>
            </a:r>
          </a:p>
          <a:p>
            <a:pPr>
              <a:lnSpc>
                <a:spcPts val="4760"/>
              </a:lnSpc>
            </a:pPr>
            <a:r>
              <a:rPr lang="en-US" sz="3400" dirty="0">
                <a:solidFill>
                  <a:srgbClr val="224143"/>
                </a:solidFill>
                <a:latin typeface="Open Sans"/>
              </a:rPr>
              <a:t>14.15-14.45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uur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: AI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geletterdheid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,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waar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staan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jullie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?</a:t>
            </a:r>
          </a:p>
          <a:p>
            <a:pPr>
              <a:lnSpc>
                <a:spcPts val="4760"/>
              </a:lnSpc>
            </a:pPr>
            <a:r>
              <a:rPr lang="en-US" sz="3400" dirty="0">
                <a:solidFill>
                  <a:srgbClr val="224143"/>
                </a:solidFill>
                <a:latin typeface="Open Sans"/>
              </a:rPr>
              <a:t>14.45-15.15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uur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: Wat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wordt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je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strategie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?</a:t>
            </a:r>
          </a:p>
          <a:p>
            <a:pPr>
              <a:lnSpc>
                <a:spcPts val="4760"/>
              </a:lnSpc>
            </a:pPr>
            <a:r>
              <a:rPr lang="en-US" sz="3400" dirty="0">
                <a:solidFill>
                  <a:srgbClr val="224143"/>
                </a:solidFill>
                <a:latin typeface="Open Sans"/>
              </a:rPr>
              <a:t>15.15-15.30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uur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: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Waar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sta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jij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 over 5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jaar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?</a:t>
            </a:r>
          </a:p>
          <a:p>
            <a:pPr>
              <a:lnSpc>
                <a:spcPts val="4760"/>
              </a:lnSpc>
            </a:pPr>
            <a:r>
              <a:rPr lang="en-US" sz="3400" dirty="0">
                <a:solidFill>
                  <a:srgbClr val="224143"/>
                </a:solidFill>
                <a:latin typeface="Open Sans"/>
              </a:rPr>
              <a:t>15.30-16.00 </a:t>
            </a:r>
            <a:r>
              <a:rPr lang="en-US" sz="3400" dirty="0" err="1">
                <a:solidFill>
                  <a:srgbClr val="224143"/>
                </a:solidFill>
                <a:latin typeface="Open Sans"/>
              </a:rPr>
              <a:t>uur</a:t>
            </a:r>
            <a:r>
              <a:rPr lang="en-US" sz="3400" dirty="0">
                <a:solidFill>
                  <a:srgbClr val="224143"/>
                </a:solidFill>
                <a:latin typeface="Open Sans"/>
              </a:rPr>
              <a:t>: wrap-up</a:t>
            </a:r>
          </a:p>
          <a:p>
            <a:pPr>
              <a:lnSpc>
                <a:spcPts val="4760"/>
              </a:lnSpc>
            </a:pPr>
            <a:endParaRPr lang="en-US" sz="3400" dirty="0">
              <a:solidFill>
                <a:srgbClr val="224143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933450"/>
            <a:ext cx="3902155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224143"/>
                </a:solidFill>
                <a:latin typeface="Poppins Bold"/>
              </a:rPr>
              <a:t>Programma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3151" y="1975351"/>
            <a:ext cx="13492704" cy="6338207"/>
            <a:chOff x="0" y="0"/>
            <a:chExt cx="4564199" cy="21440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64199" cy="2144035"/>
            </a:xfrm>
            <a:custGeom>
              <a:avLst/>
              <a:gdLst/>
              <a:ahLst/>
              <a:cxnLst/>
              <a:rect l="l" t="t" r="r" b="b"/>
              <a:pathLst>
                <a:path w="4564199" h="2144035">
                  <a:moveTo>
                    <a:pt x="0" y="0"/>
                  </a:moveTo>
                  <a:lnTo>
                    <a:pt x="4564199" y="0"/>
                  </a:lnTo>
                  <a:lnTo>
                    <a:pt x="4564199" y="2144035"/>
                  </a:lnTo>
                  <a:lnTo>
                    <a:pt x="0" y="2144035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Freeform 4"/>
          <p:cNvSpPr/>
          <p:nvPr/>
        </p:nvSpPr>
        <p:spPr>
          <a:xfrm>
            <a:off x="700230" y="8831330"/>
            <a:ext cx="5536178" cy="1234106"/>
          </a:xfrm>
          <a:custGeom>
            <a:avLst/>
            <a:gdLst/>
            <a:ahLst/>
            <a:cxnLst/>
            <a:rect l="l" t="t" r="r" b="b"/>
            <a:pathLst>
              <a:path w="5536178" h="1234106">
                <a:moveTo>
                  <a:pt x="0" y="0"/>
                </a:moveTo>
                <a:lnTo>
                  <a:pt x="5536178" y="0"/>
                </a:lnTo>
                <a:lnTo>
                  <a:pt x="5536178" y="1234106"/>
                </a:lnTo>
                <a:lnTo>
                  <a:pt x="0" y="123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2802668" y="3219432"/>
            <a:ext cx="10623332" cy="149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67"/>
              </a:lnSpc>
            </a:pPr>
            <a:r>
              <a:rPr lang="en-US" sz="10500" dirty="0">
                <a:solidFill>
                  <a:srgbClr val="224143"/>
                </a:solidFill>
                <a:latin typeface="Poppins Medium"/>
              </a:rPr>
              <a:t>HR &amp; AI</a:t>
            </a:r>
            <a:endParaRPr lang="en-US" sz="10515" dirty="0">
              <a:solidFill>
                <a:srgbClr val="224143"/>
              </a:solidFill>
              <a:latin typeface="Poppins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02668" y="6472379"/>
            <a:ext cx="9226391" cy="657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14"/>
              </a:lnSpc>
            </a:pPr>
            <a:r>
              <a:rPr lang="en-US" sz="3850" spc="634" dirty="0">
                <a:solidFill>
                  <a:srgbClr val="224143"/>
                </a:solidFill>
                <a:latin typeface="Poppins Light"/>
              </a:rPr>
              <a:t>Bart Beima/Anneke Post  </a:t>
            </a:r>
            <a:endParaRPr lang="en-US" sz="3867" spc="634" dirty="0">
              <a:solidFill>
                <a:srgbClr val="224143"/>
              </a:solidFill>
              <a:latin typeface="Poppi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5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5929"/>
            <a:ext cx="10578262" cy="11048834"/>
            <a:chOff x="0" y="0"/>
            <a:chExt cx="3578326" cy="37375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8326" cy="3737507"/>
            </a:xfrm>
            <a:custGeom>
              <a:avLst/>
              <a:gdLst/>
              <a:ahLst/>
              <a:cxnLst/>
              <a:rect l="l" t="t" r="r" b="b"/>
              <a:pathLst>
                <a:path w="3578326" h="3737507">
                  <a:moveTo>
                    <a:pt x="0" y="0"/>
                  </a:moveTo>
                  <a:lnTo>
                    <a:pt x="3578326" y="0"/>
                  </a:lnTo>
                  <a:lnTo>
                    <a:pt x="3578326" y="3737507"/>
                  </a:lnTo>
                  <a:lnTo>
                    <a:pt x="0" y="3737507"/>
                  </a:lnTo>
                  <a:lnTo>
                    <a:pt x="0" y="0"/>
                  </a:lnTo>
                </a:path>
              </a:pathLst>
            </a:custGeom>
            <a:solidFill>
              <a:srgbClr val="FFECE4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9535533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848353" y="1988657"/>
            <a:ext cx="5246391" cy="524637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231228"/>
            <a:ext cx="8529697" cy="371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impact ai op bedrijven – veranderende vraag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Roadmaps</a:t>
            </a:r>
            <a:r>
              <a:rPr lang="nl-NL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Welke competenties nodig? </a:t>
            </a:r>
            <a:endParaRPr lang="nl-NL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Impact voor R&amp;D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Wat gebeurd er in het onderwijs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nl-NL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34060" lvl="1" indent="-367030">
              <a:lnSpc>
                <a:spcPts val="4760"/>
              </a:lnSpc>
              <a:buFont typeface="Arial"/>
              <a:buChar char="•"/>
            </a:pPr>
            <a:endParaRPr lang="en-US" sz="3400" dirty="0">
              <a:solidFill>
                <a:srgbClr val="224143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ts val="4760"/>
              </a:lnSpc>
            </a:pPr>
            <a:endParaRPr lang="en-US" sz="3400" dirty="0">
              <a:solidFill>
                <a:srgbClr val="224143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933450"/>
            <a:ext cx="6896100" cy="816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224143"/>
                </a:solidFill>
                <a:latin typeface="Poppins Bold"/>
              </a:rPr>
              <a:t>Wat </a:t>
            </a:r>
            <a:r>
              <a:rPr lang="en-US" sz="4800" dirty="0" err="1">
                <a:solidFill>
                  <a:srgbClr val="224143"/>
                </a:solidFill>
                <a:latin typeface="Poppins Bold"/>
              </a:rPr>
              <a:t>komt</a:t>
            </a:r>
            <a:r>
              <a:rPr lang="en-US" sz="4800" dirty="0">
                <a:solidFill>
                  <a:srgbClr val="224143"/>
                </a:solidFill>
                <a:latin typeface="Poppins Bold"/>
              </a:rPr>
              <a:t> </a:t>
            </a:r>
            <a:r>
              <a:rPr lang="en-US" sz="4800" dirty="0" err="1">
                <a:solidFill>
                  <a:srgbClr val="224143"/>
                </a:solidFill>
                <a:latin typeface="Poppins Bold"/>
              </a:rPr>
              <a:t>aan</a:t>
            </a:r>
            <a:r>
              <a:rPr lang="en-US" sz="4800" dirty="0">
                <a:solidFill>
                  <a:srgbClr val="224143"/>
                </a:solidFill>
                <a:latin typeface="Poppins Bold"/>
              </a:rPr>
              <a:t> bod?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53D1EE1-B75C-40C3-8335-5F6DD85AE1FB}"/>
              </a:ext>
            </a:extLst>
          </p:cNvPr>
          <p:cNvSpPr txBox="1"/>
          <p:nvPr/>
        </p:nvSpPr>
        <p:spPr>
          <a:xfrm>
            <a:off x="246959" y="6700947"/>
            <a:ext cx="10084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224143"/>
                </a:solidFill>
              </a:rPr>
              <a:t>Vraag: Hoe ziet jullie fabriek/bedrijf er over 5 jaar uit?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86369" y="4203246"/>
            <a:ext cx="13492704" cy="6338207"/>
            <a:chOff x="0" y="0"/>
            <a:chExt cx="4564199" cy="21440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64199" cy="2144035"/>
            </a:xfrm>
            <a:custGeom>
              <a:avLst/>
              <a:gdLst/>
              <a:ahLst/>
              <a:cxnLst/>
              <a:rect l="l" t="t" r="r" b="b"/>
              <a:pathLst>
                <a:path w="4564199" h="2144035">
                  <a:moveTo>
                    <a:pt x="0" y="0"/>
                  </a:moveTo>
                  <a:lnTo>
                    <a:pt x="4564199" y="0"/>
                  </a:lnTo>
                  <a:lnTo>
                    <a:pt x="4564199" y="2144035"/>
                  </a:lnTo>
                  <a:lnTo>
                    <a:pt x="0" y="2144035"/>
                  </a:lnTo>
                  <a:lnTo>
                    <a:pt x="0" y="0"/>
                  </a:lnTo>
                </a:path>
              </a:pathLst>
            </a:custGeom>
            <a:solidFill>
              <a:srgbClr val="C1554D"/>
            </a:solidFill>
          </p:spPr>
          <p:txBody>
            <a:bodyPr/>
            <a:lstStyle/>
            <a:p>
              <a:endParaRPr lang="nl-NL" dirty="0">
                <a:solidFill>
                  <a:srgbClr val="C1554D"/>
                </a:solidFill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517480" y="4927329"/>
            <a:ext cx="12429316" cy="49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224143"/>
                </a:solidFill>
                <a:latin typeface="Poppins Medium"/>
              </a:rPr>
              <a:t>Zowel</a:t>
            </a:r>
            <a:r>
              <a:rPr lang="en-US" sz="2900" dirty="0">
                <a:solidFill>
                  <a:srgbClr val="224143"/>
                </a:solidFill>
                <a:latin typeface="Poppins Medium"/>
              </a:rPr>
              <a:t> </a:t>
            </a:r>
            <a:r>
              <a:rPr lang="en-US" sz="2900" dirty="0" err="1">
                <a:solidFill>
                  <a:srgbClr val="224143"/>
                </a:solidFill>
                <a:latin typeface="Poppins Medium"/>
              </a:rPr>
              <a:t>consumenten</a:t>
            </a:r>
            <a:r>
              <a:rPr lang="en-US" sz="2900" dirty="0">
                <a:solidFill>
                  <a:srgbClr val="224143"/>
                </a:solidFill>
                <a:latin typeface="Poppins Medium"/>
              </a:rPr>
              <a:t>, </a:t>
            </a:r>
            <a:r>
              <a:rPr lang="en-US" sz="2900" dirty="0" err="1">
                <a:solidFill>
                  <a:srgbClr val="224143"/>
                </a:solidFill>
                <a:latin typeface="Poppins Medium"/>
              </a:rPr>
              <a:t>bedrijven</a:t>
            </a:r>
            <a:r>
              <a:rPr lang="en-US" sz="2900" dirty="0">
                <a:solidFill>
                  <a:srgbClr val="224143"/>
                </a:solidFill>
                <a:latin typeface="Poppins Medium"/>
              </a:rPr>
              <a:t>, </a:t>
            </a:r>
            <a:r>
              <a:rPr lang="en-US" sz="2900" dirty="0" err="1">
                <a:solidFill>
                  <a:srgbClr val="224143"/>
                </a:solidFill>
                <a:latin typeface="Poppins Medium"/>
              </a:rPr>
              <a:t>toeleveranciers</a:t>
            </a:r>
            <a:r>
              <a:rPr lang="en-US" sz="2900" dirty="0">
                <a:solidFill>
                  <a:srgbClr val="224143"/>
                </a:solidFill>
                <a:latin typeface="Poppins Medium"/>
              </a:rPr>
              <a:t> </a:t>
            </a:r>
            <a:r>
              <a:rPr lang="en-US" sz="2900" dirty="0" err="1">
                <a:solidFill>
                  <a:srgbClr val="224143"/>
                </a:solidFill>
                <a:latin typeface="Poppins Medium"/>
              </a:rPr>
              <a:t>als</a:t>
            </a:r>
            <a:r>
              <a:rPr lang="en-US" sz="2900" dirty="0">
                <a:solidFill>
                  <a:srgbClr val="224143"/>
                </a:solidFill>
                <a:latin typeface="Poppins Medium"/>
              </a:rPr>
              <a:t> </a:t>
            </a:r>
            <a:r>
              <a:rPr lang="en-US" sz="2900" dirty="0" err="1">
                <a:solidFill>
                  <a:srgbClr val="224143"/>
                </a:solidFill>
                <a:latin typeface="Poppins Medium"/>
              </a:rPr>
              <a:t>competenties</a:t>
            </a:r>
            <a:endParaRPr lang="en-US" sz="2900" dirty="0" err="1">
              <a:solidFill>
                <a:srgbClr val="224143"/>
              </a:solidFill>
              <a:latin typeface="Poppins Medium"/>
              <a:cs typeface="Poppins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0421"/>
            <a:ext cx="13185433" cy="136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 dirty="0" err="1">
                <a:solidFill>
                  <a:srgbClr val="224143"/>
                </a:solidFill>
                <a:latin typeface="Poppins Medium"/>
              </a:rPr>
              <a:t>Veranderende</a:t>
            </a:r>
            <a:r>
              <a:rPr lang="en-US" sz="8000" dirty="0">
                <a:solidFill>
                  <a:srgbClr val="224143"/>
                </a:solidFill>
                <a:latin typeface="Poppins Medium"/>
              </a:rPr>
              <a:t> </a:t>
            </a:r>
            <a:r>
              <a:rPr lang="en-US" sz="8000" dirty="0" err="1">
                <a:solidFill>
                  <a:srgbClr val="224143"/>
                </a:solidFill>
                <a:latin typeface="Poppins Medium"/>
              </a:rPr>
              <a:t>vraag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836788"/>
            <a:ext cx="18288000" cy="450212"/>
            <a:chOff x="0" y="0"/>
            <a:chExt cx="35603263" cy="8764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03262" cy="876477"/>
            </a:xfrm>
            <a:custGeom>
              <a:avLst/>
              <a:gdLst/>
              <a:ahLst/>
              <a:cxnLst/>
              <a:rect l="l" t="t" r="r" b="b"/>
              <a:pathLst>
                <a:path w="35603262" h="876477">
                  <a:moveTo>
                    <a:pt x="0" y="0"/>
                  </a:moveTo>
                  <a:lnTo>
                    <a:pt x="35603262" y="0"/>
                  </a:lnTo>
                  <a:lnTo>
                    <a:pt x="35603262" y="876477"/>
                  </a:lnTo>
                  <a:lnTo>
                    <a:pt x="0" y="876477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>
            <a:off x="14916932" y="277233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86368" y="3314700"/>
            <a:ext cx="14196831" cy="7226753"/>
            <a:chOff x="0" y="0"/>
            <a:chExt cx="4564199" cy="21440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64199" cy="2144035"/>
            </a:xfrm>
            <a:custGeom>
              <a:avLst/>
              <a:gdLst/>
              <a:ahLst/>
              <a:cxnLst/>
              <a:rect l="l" t="t" r="r" b="b"/>
              <a:pathLst>
                <a:path w="4564199" h="2144035">
                  <a:moveTo>
                    <a:pt x="0" y="0"/>
                  </a:moveTo>
                  <a:lnTo>
                    <a:pt x="4564199" y="0"/>
                  </a:lnTo>
                  <a:lnTo>
                    <a:pt x="4564199" y="2144035"/>
                  </a:lnTo>
                  <a:lnTo>
                    <a:pt x="0" y="2144035"/>
                  </a:lnTo>
                  <a:lnTo>
                    <a:pt x="0" y="0"/>
                  </a:lnTo>
                </a:path>
              </a:pathLst>
            </a:custGeom>
            <a:solidFill>
              <a:srgbClr val="C1554D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836788"/>
            <a:ext cx="18288000" cy="450212"/>
            <a:chOff x="0" y="0"/>
            <a:chExt cx="35603263" cy="8764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03262" cy="876477"/>
            </a:xfrm>
            <a:custGeom>
              <a:avLst/>
              <a:gdLst/>
              <a:ahLst/>
              <a:cxnLst/>
              <a:rect l="l" t="t" r="r" b="b"/>
              <a:pathLst>
                <a:path w="35603262" h="876477">
                  <a:moveTo>
                    <a:pt x="0" y="0"/>
                  </a:moveTo>
                  <a:lnTo>
                    <a:pt x="35603262" y="0"/>
                  </a:lnTo>
                  <a:lnTo>
                    <a:pt x="35603262" y="876477"/>
                  </a:lnTo>
                  <a:lnTo>
                    <a:pt x="0" y="876477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>
            <a:off x="14916932" y="277233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Afbeelding met tekst, vuurtoren, water, buitenshuis&#10;&#10;Automatisch gegenereerde beschrijving">
            <a:extLst>
              <a:ext uri="{FF2B5EF4-FFF2-40B4-BE49-F238E27FC236}">
                <a16:creationId xmlns:a16="http://schemas.microsoft.com/office/drawing/2014/main" id="{33AD865F-F41F-BB50-D878-2C50FAA56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503327"/>
            <a:ext cx="15867739" cy="83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9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346"/>
            <a:ext cx="9144000" cy="10379346"/>
            <a:chOff x="0" y="0"/>
            <a:chExt cx="3093156" cy="35110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511038"/>
            </a:xfrm>
            <a:custGeom>
              <a:avLst/>
              <a:gdLst/>
              <a:ahLst/>
              <a:cxnLst/>
              <a:rect l="l" t="t" r="r" b="b"/>
              <a:pathLst>
                <a:path w="3093156" h="3511038">
                  <a:moveTo>
                    <a:pt x="0" y="0"/>
                  </a:moveTo>
                  <a:lnTo>
                    <a:pt x="3093156" y="0"/>
                  </a:lnTo>
                  <a:lnTo>
                    <a:pt x="3093156" y="3511038"/>
                  </a:lnTo>
                  <a:lnTo>
                    <a:pt x="0" y="3511038"/>
                  </a:lnTo>
                  <a:lnTo>
                    <a:pt x="0" y="0"/>
                  </a:lnTo>
                </a:path>
              </a:pathLst>
            </a:custGeom>
            <a:solidFill>
              <a:srgbClr val="22414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836788"/>
            <a:ext cx="18288000" cy="450212"/>
            <a:chOff x="0" y="0"/>
            <a:chExt cx="35603263" cy="8764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03262" cy="876477"/>
            </a:xfrm>
            <a:custGeom>
              <a:avLst/>
              <a:gdLst/>
              <a:ahLst/>
              <a:cxnLst/>
              <a:rect l="l" t="t" r="r" b="b"/>
              <a:pathLst>
                <a:path w="35603262" h="876477">
                  <a:moveTo>
                    <a:pt x="0" y="0"/>
                  </a:moveTo>
                  <a:lnTo>
                    <a:pt x="35603262" y="0"/>
                  </a:lnTo>
                  <a:lnTo>
                    <a:pt x="35603262" y="876477"/>
                  </a:lnTo>
                  <a:lnTo>
                    <a:pt x="0" y="876477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294256"/>
            <a:ext cx="811530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ECE4"/>
                </a:solidFill>
                <a:latin typeface="Garet"/>
              </a:rPr>
              <a:t>R&amp;D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33450"/>
            <a:ext cx="5915144" cy="816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ECE4"/>
                </a:solidFill>
                <a:latin typeface="Poppins Bold"/>
              </a:rPr>
              <a:t>Wat </a:t>
            </a:r>
            <a:r>
              <a:rPr lang="en-US" sz="4800" dirty="0" err="1">
                <a:solidFill>
                  <a:srgbClr val="FFECE4"/>
                </a:solidFill>
                <a:latin typeface="Poppins Bold"/>
              </a:rPr>
              <a:t>speelt</a:t>
            </a:r>
            <a:r>
              <a:rPr lang="en-US" sz="4800" dirty="0">
                <a:solidFill>
                  <a:srgbClr val="FFECE4"/>
                </a:solidFill>
                <a:latin typeface="Poppins Bold"/>
              </a:rPr>
              <a:t> er 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916932" y="9085321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4B4F6B7-F001-1D81-5A2E-B79B22E6D83B}"/>
              </a:ext>
            </a:extLst>
          </p:cNvPr>
          <p:cNvSpPr txBox="1"/>
          <p:nvPr/>
        </p:nvSpPr>
        <p:spPr>
          <a:xfrm>
            <a:off x="9587303" y="5362380"/>
            <a:ext cx="7124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Gebruikmakend van digitale modellering in plaats van traditionele recepttests en productontwikkelingstests, analyseren de voedselwetenschappers en koks van Unilever miljoenen smaakcombinaties </a:t>
            </a:r>
            <a:r>
              <a:rPr lang="nl-NL" sz="2800" b="1" dirty="0"/>
              <a:t>in dagen </a:t>
            </a:r>
            <a:r>
              <a:rPr lang="nl-NL" sz="2800" dirty="0"/>
              <a:t>in plaats van maanden. </a:t>
            </a:r>
          </a:p>
          <a:p>
            <a:r>
              <a:rPr lang="nl-NL" sz="2800" dirty="0"/>
              <a:t>Én is men in staat om te voorspellen of het product op zijn bestaande verwerkingslijnen kan worden uitgevoerd.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846E6F1E-00F0-1305-F84A-9CCF60773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334831"/>
            <a:ext cx="3575541" cy="45279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346"/>
            <a:ext cx="9144000" cy="10379346"/>
            <a:chOff x="0" y="0"/>
            <a:chExt cx="3093156" cy="35110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511038"/>
            </a:xfrm>
            <a:custGeom>
              <a:avLst/>
              <a:gdLst/>
              <a:ahLst/>
              <a:cxnLst/>
              <a:rect l="l" t="t" r="r" b="b"/>
              <a:pathLst>
                <a:path w="3093156" h="3511038">
                  <a:moveTo>
                    <a:pt x="0" y="0"/>
                  </a:moveTo>
                  <a:lnTo>
                    <a:pt x="3093156" y="0"/>
                  </a:lnTo>
                  <a:lnTo>
                    <a:pt x="3093156" y="3511038"/>
                  </a:lnTo>
                  <a:lnTo>
                    <a:pt x="0" y="3511038"/>
                  </a:lnTo>
                  <a:lnTo>
                    <a:pt x="0" y="0"/>
                  </a:lnTo>
                </a:path>
              </a:pathLst>
            </a:custGeom>
            <a:solidFill>
              <a:srgbClr val="22414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836788"/>
            <a:ext cx="18288000" cy="450212"/>
            <a:chOff x="0" y="0"/>
            <a:chExt cx="35603263" cy="8764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03262" cy="876477"/>
            </a:xfrm>
            <a:custGeom>
              <a:avLst/>
              <a:gdLst/>
              <a:ahLst/>
              <a:cxnLst/>
              <a:rect l="l" t="t" r="r" b="b"/>
              <a:pathLst>
                <a:path w="35603262" h="876477">
                  <a:moveTo>
                    <a:pt x="0" y="0"/>
                  </a:moveTo>
                  <a:lnTo>
                    <a:pt x="35603262" y="0"/>
                  </a:lnTo>
                  <a:lnTo>
                    <a:pt x="35603262" y="876477"/>
                  </a:lnTo>
                  <a:lnTo>
                    <a:pt x="0" y="876477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294256"/>
            <a:ext cx="8115300" cy="3705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ECE4"/>
                </a:solidFill>
                <a:latin typeface="Garet"/>
              </a:rPr>
              <a:t>Via </a:t>
            </a:r>
            <a:r>
              <a:rPr lang="en-US" sz="2500" dirty="0" err="1">
                <a:solidFill>
                  <a:srgbClr val="FFECE4"/>
                </a:solidFill>
                <a:latin typeface="Garet"/>
              </a:rPr>
              <a:t>Chatgpt</a:t>
            </a:r>
            <a:r>
              <a:rPr lang="en-US" sz="2500" dirty="0">
                <a:solidFill>
                  <a:srgbClr val="FFECE4"/>
                </a:solidFill>
                <a:latin typeface="Garet"/>
              </a:rPr>
              <a:t> </a:t>
            </a:r>
            <a:r>
              <a:rPr lang="en-US" sz="2500" dirty="0" err="1">
                <a:solidFill>
                  <a:srgbClr val="FFECE4"/>
                </a:solidFill>
                <a:latin typeface="Garet"/>
              </a:rPr>
              <a:t>binnen</a:t>
            </a:r>
            <a:r>
              <a:rPr lang="en-US" sz="2500" dirty="0">
                <a:solidFill>
                  <a:srgbClr val="FFECE4"/>
                </a:solidFill>
                <a:latin typeface="Garet"/>
              </a:rPr>
              <a:t> </a:t>
            </a:r>
            <a:r>
              <a:rPr lang="en-US" sz="2500" b="1" dirty="0">
                <a:solidFill>
                  <a:srgbClr val="FFECE4"/>
                </a:solidFill>
                <a:latin typeface="Garet"/>
              </a:rPr>
              <a:t>2 </a:t>
            </a:r>
            <a:r>
              <a:rPr lang="en-US" sz="2500" b="1" dirty="0" err="1">
                <a:solidFill>
                  <a:srgbClr val="FFECE4"/>
                </a:solidFill>
                <a:latin typeface="Garet"/>
              </a:rPr>
              <a:t>dagen</a:t>
            </a:r>
            <a:r>
              <a:rPr lang="en-US" sz="2500" b="1" dirty="0">
                <a:solidFill>
                  <a:srgbClr val="FFECE4"/>
                </a:solidFill>
                <a:latin typeface="Garet"/>
              </a:rPr>
              <a:t> </a:t>
            </a:r>
            <a:r>
              <a:rPr lang="en-US" sz="2500" dirty="0" err="1">
                <a:solidFill>
                  <a:srgbClr val="FFECE4"/>
                </a:solidFill>
                <a:latin typeface="Garet"/>
              </a:rPr>
              <a:t>ontwikkeld</a:t>
            </a:r>
            <a:r>
              <a:rPr lang="en-US" sz="2500" dirty="0">
                <a:solidFill>
                  <a:srgbClr val="FFECE4"/>
                </a:solidFill>
                <a:latin typeface="Garet"/>
              </a:rPr>
              <a:t>: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FECE4"/>
              </a:solidFill>
              <a:latin typeface="Gare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Veganistisch recept met ingrediënten die gezondheidsvoordelen hebben.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Merknaam en het etiket.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FECE4"/>
              </a:solidFill>
              <a:latin typeface="Garet"/>
            </a:endParaRP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FECE4"/>
              </a:solidFill>
              <a:latin typeface="Garet"/>
            </a:endParaRP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FECE4"/>
              </a:solidFill>
              <a:latin typeface="Gare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933450"/>
            <a:ext cx="5915144" cy="816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ECE4"/>
                </a:solidFill>
                <a:latin typeface="Poppins Bold"/>
              </a:rPr>
              <a:t>Wat </a:t>
            </a:r>
            <a:r>
              <a:rPr lang="en-US" sz="4800" dirty="0" err="1">
                <a:solidFill>
                  <a:srgbClr val="FFECE4"/>
                </a:solidFill>
                <a:latin typeface="Poppins Bold"/>
              </a:rPr>
              <a:t>speelt</a:t>
            </a:r>
            <a:r>
              <a:rPr lang="en-US" sz="4800" dirty="0">
                <a:solidFill>
                  <a:srgbClr val="FFECE4"/>
                </a:solidFill>
                <a:latin typeface="Poppins Bold"/>
              </a:rPr>
              <a:t> er 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916932" y="9085321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8BC656-1166-EBEA-34B6-B4DBFE08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450212"/>
            <a:ext cx="3657600" cy="80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1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650421"/>
            <a:ext cx="13185433" cy="1249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4800" dirty="0">
                <a:solidFill>
                  <a:srgbClr val="224143"/>
                </a:solidFill>
                <a:latin typeface="Poppins Medium"/>
              </a:rPr>
              <a:t>Wat </a:t>
            </a:r>
            <a:r>
              <a:rPr lang="en-US" sz="4800" dirty="0" err="1">
                <a:solidFill>
                  <a:srgbClr val="224143"/>
                </a:solidFill>
                <a:latin typeface="Poppins Medium"/>
              </a:rPr>
              <a:t>speelt</a:t>
            </a:r>
            <a:r>
              <a:rPr lang="en-US" sz="4800" dirty="0">
                <a:solidFill>
                  <a:srgbClr val="224143"/>
                </a:solidFill>
                <a:latin typeface="Poppins Medium"/>
              </a:rPr>
              <a:t> er? NL </a:t>
            </a:r>
            <a:r>
              <a:rPr lang="en-US" sz="4800" dirty="0" err="1">
                <a:solidFill>
                  <a:srgbClr val="224143"/>
                </a:solidFill>
                <a:latin typeface="Poppins Medium"/>
              </a:rPr>
              <a:t>beleid</a:t>
            </a:r>
            <a:r>
              <a:rPr lang="en-US" sz="4800" dirty="0">
                <a:solidFill>
                  <a:srgbClr val="224143"/>
                </a:solidFill>
                <a:latin typeface="Poppins Medium"/>
              </a:rPr>
              <a:t> &amp; </a:t>
            </a:r>
            <a:r>
              <a:rPr lang="en-US" sz="4800" dirty="0" err="1">
                <a:solidFill>
                  <a:srgbClr val="224143"/>
                </a:solidFill>
                <a:latin typeface="Poppins Medium"/>
              </a:rPr>
              <a:t>activiteiten</a:t>
            </a:r>
            <a:endParaRPr lang="en-US" sz="4800" dirty="0">
              <a:solidFill>
                <a:srgbClr val="224143"/>
              </a:solidFill>
              <a:latin typeface="Poppins Mediu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9836788"/>
            <a:ext cx="18288000" cy="450212"/>
            <a:chOff x="0" y="0"/>
            <a:chExt cx="35603263" cy="8764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03262" cy="876477"/>
            </a:xfrm>
            <a:custGeom>
              <a:avLst/>
              <a:gdLst/>
              <a:ahLst/>
              <a:cxnLst/>
              <a:rect l="l" t="t" r="r" b="b"/>
              <a:pathLst>
                <a:path w="35603262" h="876477">
                  <a:moveTo>
                    <a:pt x="0" y="0"/>
                  </a:moveTo>
                  <a:lnTo>
                    <a:pt x="35603262" y="0"/>
                  </a:lnTo>
                  <a:lnTo>
                    <a:pt x="35603262" y="876477"/>
                  </a:lnTo>
                  <a:lnTo>
                    <a:pt x="0" y="876477"/>
                  </a:lnTo>
                  <a:lnTo>
                    <a:pt x="0" y="0"/>
                  </a:lnTo>
                </a:path>
              </a:pathLst>
            </a:custGeom>
            <a:solidFill>
              <a:srgbClr val="DBAC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>
            <a:off x="14916932" y="277233"/>
            <a:ext cx="3371068" cy="751467"/>
          </a:xfrm>
          <a:custGeom>
            <a:avLst/>
            <a:gdLst/>
            <a:ahLst/>
            <a:cxnLst/>
            <a:rect l="l" t="t" r="r" b="b"/>
            <a:pathLst>
              <a:path w="3371068" h="751467">
                <a:moveTo>
                  <a:pt x="0" y="0"/>
                </a:moveTo>
                <a:lnTo>
                  <a:pt x="3371068" y="0"/>
                </a:lnTo>
                <a:lnTo>
                  <a:pt x="3371068" y="751467"/>
                </a:lnTo>
                <a:lnTo>
                  <a:pt x="0" y="751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ED7ED89-2870-F936-54C8-7E154534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862641"/>
            <a:ext cx="16476190" cy="2990476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AF4754F-A32A-F786-9EB3-CC824309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6116"/>
            <a:ext cx="16468725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CB12937-B95C-BC08-395B-754434551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64" y="1289733"/>
            <a:ext cx="6676190" cy="207619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CE62206-0C17-7747-1012-AE63728D5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6164" y="0"/>
            <a:ext cx="6342857" cy="4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Aangepast</PresentationFormat>
  <Paragraphs>67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8" baseType="lpstr">
      <vt:lpstr>Open Sans</vt:lpstr>
      <vt:lpstr>Calibri</vt:lpstr>
      <vt:lpstr>Poppins Bold</vt:lpstr>
      <vt:lpstr>Aptos</vt:lpstr>
      <vt:lpstr>Poppins Medium</vt:lpstr>
      <vt:lpstr>Sans</vt:lpstr>
      <vt:lpstr>Garet</vt:lpstr>
      <vt:lpstr>Poppins Light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Mobiliteits</dc:title>
  <cp:lastModifiedBy>Anneke Post</cp:lastModifiedBy>
  <cp:revision>163</cp:revision>
  <dcterms:created xsi:type="dcterms:W3CDTF">2006-08-16T00:00:00Z</dcterms:created>
  <dcterms:modified xsi:type="dcterms:W3CDTF">2024-01-24T08:56:25Z</dcterms:modified>
  <dc:identifier>DAFs7aA2OlM</dc:identifier>
</cp:coreProperties>
</file>