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11" r:id="rId4"/>
    <p:sldMasterId id="2147483803" r:id="rId5"/>
    <p:sldMasterId id="2147483648" r:id="rId6"/>
    <p:sldMasterId id="2147483815" r:id="rId7"/>
    <p:sldMasterId id="2147483817" r:id="rId8"/>
  </p:sldMasterIdLst>
  <p:notesMasterIdLst>
    <p:notesMasterId r:id="rId33"/>
  </p:notesMasterIdLst>
  <p:sldIdLst>
    <p:sldId id="256" r:id="rId9"/>
    <p:sldId id="309" r:id="rId10"/>
    <p:sldId id="496" r:id="rId11"/>
    <p:sldId id="493" r:id="rId12"/>
    <p:sldId id="494" r:id="rId13"/>
    <p:sldId id="495" r:id="rId14"/>
    <p:sldId id="314" r:id="rId15"/>
    <p:sldId id="269" r:id="rId16"/>
    <p:sldId id="497" r:id="rId17"/>
    <p:sldId id="482" r:id="rId18"/>
    <p:sldId id="318" r:id="rId19"/>
    <p:sldId id="485" r:id="rId20"/>
    <p:sldId id="501" r:id="rId21"/>
    <p:sldId id="467" r:id="rId22"/>
    <p:sldId id="475" r:id="rId23"/>
    <p:sldId id="499" r:id="rId24"/>
    <p:sldId id="320" r:id="rId25"/>
    <p:sldId id="498" r:id="rId26"/>
    <p:sldId id="489" r:id="rId27"/>
    <p:sldId id="500" r:id="rId28"/>
    <p:sldId id="307" r:id="rId29"/>
    <p:sldId id="333" r:id="rId30"/>
    <p:sldId id="476" r:id="rId31"/>
    <p:sldId id="477" r:id="rId32"/>
  </p:sldIdLst>
  <p:sldSz cx="24384000" cy="13716000"/>
  <p:notesSz cx="6669088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E3FF"/>
    <a:srgbClr val="00FF7C"/>
    <a:srgbClr val="FF0050"/>
    <a:srgbClr val="E91A27"/>
    <a:srgbClr val="EA1527"/>
    <a:srgbClr val="002746"/>
    <a:srgbClr val="510760"/>
    <a:srgbClr val="001323"/>
    <a:srgbClr val="D1E2E8"/>
    <a:srgbClr val="5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6DA447-E4C5-47B6-B5DC-BFB3D384C13F}" v="5" dt="2023-11-01T09:41:23.777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1434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889212" y="4715153"/>
            <a:ext cx="4890665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887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Silvia inclusief kort voorstellen</a:t>
            </a:r>
          </a:p>
          <a:p>
            <a:r>
              <a:rPr lang="nl-NL" dirty="0"/>
              <a:t>Drie thema’s en vier </a:t>
            </a:r>
            <a:r>
              <a:rPr lang="nl-NL" dirty="0" err="1"/>
              <a:t>enablers</a:t>
            </a:r>
            <a:r>
              <a:rPr lang="nl-NL" dirty="0"/>
              <a:t>. </a:t>
            </a:r>
          </a:p>
          <a:p>
            <a:r>
              <a:rPr lang="nl-NL" dirty="0"/>
              <a:t>Een van de </a:t>
            </a:r>
            <a:r>
              <a:rPr lang="nl-NL" dirty="0" err="1"/>
              <a:t>enablers</a:t>
            </a:r>
            <a:r>
              <a:rPr lang="nl-NL" dirty="0"/>
              <a:t> is positieve gezondheid</a:t>
            </a:r>
          </a:p>
        </p:txBody>
      </p:sp>
    </p:spTree>
    <p:extLst>
      <p:ext uri="{BB962C8B-B14F-4D97-AF65-F5344CB8AC3E}">
        <p14:creationId xmlns:p14="http://schemas.microsoft.com/office/powerpoint/2010/main" val="109823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Silvia inclusief kort voorstellen</a:t>
            </a:r>
          </a:p>
          <a:p>
            <a:r>
              <a:rPr lang="nl-NL" dirty="0"/>
              <a:t>Drie thema’s en vier </a:t>
            </a:r>
            <a:r>
              <a:rPr lang="nl-NL" dirty="0" err="1"/>
              <a:t>enablers</a:t>
            </a:r>
            <a:r>
              <a:rPr lang="nl-NL" dirty="0"/>
              <a:t>. </a:t>
            </a:r>
          </a:p>
          <a:p>
            <a:r>
              <a:rPr lang="nl-NL" dirty="0"/>
              <a:t>Een van de </a:t>
            </a:r>
            <a:r>
              <a:rPr lang="nl-NL" dirty="0" err="1"/>
              <a:t>enablers</a:t>
            </a:r>
            <a:r>
              <a:rPr lang="nl-NL" dirty="0"/>
              <a:t> is positieve gezondheid</a:t>
            </a:r>
          </a:p>
        </p:txBody>
      </p:sp>
    </p:spTree>
    <p:extLst>
      <p:ext uri="{BB962C8B-B14F-4D97-AF65-F5344CB8AC3E}">
        <p14:creationId xmlns:p14="http://schemas.microsoft.com/office/powerpoint/2010/main" val="224278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Feitinformatie</a:t>
            </a:r>
          </a:p>
        </p:txBody>
      </p:sp>
      <p:sp>
        <p:nvSpPr>
          <p:cNvPr id="10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Toekenning</a:t>
            </a:r>
          </a:p>
        </p:txBody>
      </p:sp>
      <p:sp>
        <p:nvSpPr>
          <p:cNvPr id="116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Afbeelding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Afbeelding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Afbeelding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Afbeelding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12003" y="2592000"/>
            <a:ext cx="13440000" cy="1824000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2112000" y="4896000"/>
            <a:ext cx="13440000" cy="6720000"/>
          </a:xfrm>
        </p:spPr>
        <p:txBody>
          <a:bodyPr/>
          <a:lstStyle>
            <a:lvl1pPr marL="480006" indent="-480006">
              <a:lnSpc>
                <a:spcPct val="145000"/>
              </a:lnSpc>
              <a:buClr>
                <a:schemeClr val="tx2"/>
              </a:buClr>
              <a:buSzPct val="75000"/>
              <a:buFont typeface="Apple SD Gothic Neo Regular" panose="02000300000000000000" pitchFamily="2" charset="-127"/>
              <a:buChar char="◼"/>
              <a:defRPr sz="4000"/>
            </a:lvl1pPr>
            <a:lvl2pPr marL="960012" indent="-480006">
              <a:lnSpc>
                <a:spcPct val="145000"/>
              </a:lnSpc>
              <a:buClr>
                <a:schemeClr val="tx2"/>
              </a:buClr>
              <a:buSzPct val="75000"/>
              <a:buFont typeface="Apple SD Gothic Neo Regular" panose="02000300000000000000" pitchFamily="2" charset="-127"/>
              <a:buChar char="◼"/>
              <a:defRPr sz="4000"/>
            </a:lvl2pPr>
            <a:lvl3pPr marL="1440018" indent="-480006">
              <a:lnSpc>
                <a:spcPct val="145000"/>
              </a:lnSpc>
              <a:buClr>
                <a:schemeClr val="tx2"/>
              </a:buClr>
              <a:buSzPct val="75000"/>
              <a:buFont typeface="Apple SD Gothic Neo Regular" panose="02000300000000000000" pitchFamily="2" charset="-127"/>
              <a:buChar char="◼"/>
              <a:defRPr sz="4000"/>
            </a:lvl3pPr>
            <a:lvl4pPr marL="1920024" indent="-480006">
              <a:lnSpc>
                <a:spcPct val="145000"/>
              </a:lnSpc>
              <a:buClr>
                <a:schemeClr val="tx2"/>
              </a:buClr>
              <a:buSzPct val="75000"/>
              <a:buFont typeface="Apple SD Gothic Neo Regular" panose="02000300000000000000" pitchFamily="2" charset="-127"/>
              <a:buChar char="◼"/>
              <a:defRPr sz="4000"/>
            </a:lvl4pPr>
            <a:lvl5pPr marL="2400030" indent="-480006">
              <a:lnSpc>
                <a:spcPct val="145000"/>
              </a:lnSpc>
              <a:buClr>
                <a:schemeClr val="tx2"/>
              </a:buClr>
              <a:buSzPct val="75000"/>
              <a:buFont typeface="Apple SD Gothic Neo Regular" panose="02000300000000000000" pitchFamily="2" charset="-127"/>
              <a:buChar char="◼"/>
              <a:defRPr sz="4000"/>
            </a:lvl5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/>
              <a:t>Sectie titel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JOGG Basispresentatie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1411D-0280-154F-AEAC-4C20B7AA46B2}" type="slidenum">
              <a:rPr lang="nl-NL" smtClean="0"/>
              <a:t>‹nr.›</a:t>
            </a:fld>
            <a:endParaRPr lang="nl-NL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DECC1091-7951-AF4E-B040-87683C9CB2E0}"/>
              </a:ext>
            </a:extLst>
          </p:cNvPr>
          <p:cNvSpPr txBox="1"/>
          <p:nvPr userDrawn="1"/>
        </p:nvSpPr>
        <p:spPr>
          <a:xfrm>
            <a:off x="0" y="-1013340"/>
            <a:ext cx="1152000" cy="691448"/>
          </a:xfrm>
          <a:prstGeom prst="rect">
            <a:avLst/>
          </a:prstGeom>
          <a:solidFill>
            <a:schemeClr val="tx1"/>
          </a:solidFill>
        </p:spPr>
        <p:txBody>
          <a:bodyPr wrap="square" lIns="192000" tIns="96000" rIns="96000" bIns="96000" rtlCol="0">
            <a:spAutoFit/>
          </a:bodyPr>
          <a:lstStyle/>
          <a:p>
            <a:pPr>
              <a:lnSpc>
                <a:spcPts val="3733"/>
              </a:lnSpc>
            </a:pPr>
            <a:r>
              <a:rPr lang="nl-NL" sz="3600" b="1" noProof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CB17FEBD-F96C-0247-8FDD-9D0270DEF74F}"/>
              </a:ext>
            </a:extLst>
          </p:cNvPr>
          <p:cNvSpPr txBox="1"/>
          <p:nvPr userDrawn="1"/>
        </p:nvSpPr>
        <p:spPr>
          <a:xfrm>
            <a:off x="1484691" y="-1013340"/>
            <a:ext cx="7680000" cy="691448"/>
          </a:xfrm>
          <a:prstGeom prst="rect">
            <a:avLst/>
          </a:prstGeom>
          <a:solidFill>
            <a:schemeClr val="tx2"/>
          </a:solidFill>
        </p:spPr>
        <p:txBody>
          <a:bodyPr wrap="square" lIns="192000" tIns="96000" rIns="96000" bIns="96000" rtlCol="0">
            <a:spAutoFit/>
          </a:bodyPr>
          <a:lstStyle/>
          <a:p>
            <a:pPr>
              <a:lnSpc>
                <a:spcPts val="3733"/>
              </a:lnSpc>
            </a:pPr>
            <a:r>
              <a:rPr lang="nl-NL" sz="3600" b="1" noProof="0">
                <a:solidFill>
                  <a:schemeClr val="bg1"/>
                </a:solidFill>
              </a:rPr>
              <a:t>Inhoud</a:t>
            </a:r>
          </a:p>
        </p:txBody>
      </p:sp>
    </p:spTree>
    <p:extLst>
      <p:ext uri="{BB962C8B-B14F-4D97-AF65-F5344CB8AC3E}">
        <p14:creationId xmlns:p14="http://schemas.microsoft.com/office/powerpoint/2010/main" val="3436943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s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E951FFE6-92BB-6241-9FB5-CBA0D2853F11}"/>
              </a:ext>
            </a:extLst>
          </p:cNvPr>
          <p:cNvSpPr/>
          <p:nvPr userDrawn="1"/>
        </p:nvSpPr>
        <p:spPr>
          <a:xfrm>
            <a:off x="337013" y="336000"/>
            <a:ext cx="23712000" cy="13046400"/>
          </a:xfrm>
          <a:prstGeom prst="roundRect">
            <a:avLst>
              <a:gd name="adj" fmla="val 7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Sectie titel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JOGG Basispresentatie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6575D874-6CF2-494C-8E82-DD873C2CB1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12000" y="2304000"/>
            <a:ext cx="16992000" cy="9216000"/>
          </a:xfrm>
        </p:spPr>
        <p:txBody>
          <a:bodyPr anchor="ctr"/>
          <a:lstStyle>
            <a:lvl1pPr marL="0" indent="0">
              <a:lnSpc>
                <a:spcPct val="95000"/>
              </a:lnSpc>
              <a:buNone/>
              <a:defRPr sz="8533">
                <a:solidFill>
                  <a:schemeClr val="bg1"/>
                </a:solidFill>
                <a:latin typeface="+mj-lt"/>
              </a:defRPr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A1226086-15B8-3F46-A9FC-31D21DB781F0}"/>
              </a:ext>
            </a:extLst>
          </p:cNvPr>
          <p:cNvSpPr txBox="1"/>
          <p:nvPr userDrawn="1"/>
        </p:nvSpPr>
        <p:spPr>
          <a:xfrm>
            <a:off x="0" y="-1013340"/>
            <a:ext cx="1152000" cy="691448"/>
          </a:xfrm>
          <a:prstGeom prst="rect">
            <a:avLst/>
          </a:prstGeom>
          <a:solidFill>
            <a:schemeClr val="tx1"/>
          </a:solidFill>
        </p:spPr>
        <p:txBody>
          <a:bodyPr wrap="square" lIns="192000" tIns="96000" rIns="96000" bIns="96000" rtlCol="0">
            <a:spAutoFit/>
          </a:bodyPr>
          <a:lstStyle/>
          <a:p>
            <a:pPr>
              <a:lnSpc>
                <a:spcPts val="3733"/>
              </a:lnSpc>
            </a:pPr>
            <a:r>
              <a:rPr lang="nl-NL" sz="3600" b="1" noProof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1A83461-BE8C-1B48-8F78-FC00EE310719}"/>
              </a:ext>
            </a:extLst>
          </p:cNvPr>
          <p:cNvSpPr txBox="1"/>
          <p:nvPr userDrawn="1"/>
        </p:nvSpPr>
        <p:spPr>
          <a:xfrm>
            <a:off x="1484691" y="-1013340"/>
            <a:ext cx="7680000" cy="691448"/>
          </a:xfrm>
          <a:prstGeom prst="rect">
            <a:avLst/>
          </a:prstGeom>
          <a:solidFill>
            <a:schemeClr val="tx2"/>
          </a:solidFill>
        </p:spPr>
        <p:txBody>
          <a:bodyPr wrap="square" lIns="192000" tIns="96000" rIns="96000" bIns="96000" rtlCol="0">
            <a:spAutoFit/>
          </a:bodyPr>
          <a:lstStyle/>
          <a:p>
            <a:pPr>
              <a:lnSpc>
                <a:spcPts val="3733"/>
              </a:lnSpc>
            </a:pPr>
            <a:r>
              <a:rPr lang="nl-NL" sz="3600" b="1" noProof="0">
                <a:solidFill>
                  <a:schemeClr val="bg1"/>
                </a:solidFill>
              </a:rPr>
              <a:t>Missie</a:t>
            </a:r>
          </a:p>
        </p:txBody>
      </p:sp>
    </p:spTree>
    <p:extLst>
      <p:ext uri="{BB962C8B-B14F-4D97-AF65-F5344CB8AC3E}">
        <p14:creationId xmlns:p14="http://schemas.microsoft.com/office/powerpoint/2010/main" val="831281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fgeronde rechthoek 8">
            <a:extLst>
              <a:ext uri="{FF2B5EF4-FFF2-40B4-BE49-F238E27FC236}">
                <a16:creationId xmlns:a16="http://schemas.microsoft.com/office/drawing/2014/main" id="{5FA57ACA-1FD8-1741-93AA-9D3DD0551530}"/>
              </a:ext>
            </a:extLst>
          </p:cNvPr>
          <p:cNvSpPr/>
          <p:nvPr userDrawn="1"/>
        </p:nvSpPr>
        <p:spPr>
          <a:xfrm>
            <a:off x="337013" y="336000"/>
            <a:ext cx="23712000" cy="13046400"/>
          </a:xfrm>
          <a:prstGeom prst="roundRect">
            <a:avLst>
              <a:gd name="adj" fmla="val 713"/>
            </a:avLst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36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967709" y="8928000"/>
            <a:ext cx="12480000" cy="2496000"/>
          </a:xfrm>
        </p:spPr>
        <p:txBody>
          <a:bodyPr anchor="b" anchorCtr="0"/>
          <a:lstStyle>
            <a:lvl1pPr algn="l">
              <a:defRPr sz="8533">
                <a:solidFill>
                  <a:schemeClr val="bg1"/>
                </a:solidFill>
              </a:defRPr>
            </a:lvl1pPr>
          </a:lstStyle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67696" y="11712000"/>
            <a:ext cx="12480000" cy="1344000"/>
          </a:xfrm>
        </p:spPr>
        <p:txBody>
          <a:bodyPr anchor="t" anchorCtr="0"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nl-NL"/>
              <a:t>Klik om de ondertitelstijl van het model te bewerken</a:t>
            </a:r>
            <a:endParaRPr lang="en-US"/>
          </a:p>
        </p:txBody>
      </p:sp>
      <p:pic>
        <p:nvPicPr>
          <p:cNvPr id="8" name="Afbeelding 7" descr="Afbeelding met tekening, teken&#10;&#10;Automatisch gegenereerde beschrijving">
            <a:extLst>
              <a:ext uri="{FF2B5EF4-FFF2-40B4-BE49-F238E27FC236}">
                <a16:creationId xmlns:a16="http://schemas.microsoft.com/office/drawing/2014/main" id="{839BF6F1-2DC2-784A-AD25-CF7D8BEBC7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2000" y="1055867"/>
            <a:ext cx="7755467" cy="2472267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41E07AE-A519-1146-B8D6-AC794078721F}"/>
              </a:ext>
            </a:extLst>
          </p:cNvPr>
          <p:cNvSpPr txBox="1"/>
          <p:nvPr userDrawn="1"/>
        </p:nvSpPr>
        <p:spPr>
          <a:xfrm>
            <a:off x="0" y="-1013340"/>
            <a:ext cx="1152000" cy="691448"/>
          </a:xfrm>
          <a:prstGeom prst="rect">
            <a:avLst/>
          </a:prstGeom>
          <a:solidFill>
            <a:schemeClr val="tx1"/>
          </a:solidFill>
        </p:spPr>
        <p:txBody>
          <a:bodyPr wrap="square" lIns="192000" tIns="96000" rIns="96000" bIns="96000" rtlCol="0">
            <a:spAutoFit/>
          </a:bodyPr>
          <a:lstStyle/>
          <a:p>
            <a:pPr>
              <a:lnSpc>
                <a:spcPts val="3733"/>
              </a:lnSpc>
            </a:pPr>
            <a:r>
              <a:rPr lang="nl-NL" sz="3600" b="1" noProof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0248721-7A05-0A40-A5D8-D54A94719868}"/>
              </a:ext>
            </a:extLst>
          </p:cNvPr>
          <p:cNvSpPr txBox="1"/>
          <p:nvPr userDrawn="1"/>
        </p:nvSpPr>
        <p:spPr>
          <a:xfrm>
            <a:off x="1484691" y="-1013340"/>
            <a:ext cx="7680000" cy="691448"/>
          </a:xfrm>
          <a:prstGeom prst="rect">
            <a:avLst/>
          </a:prstGeom>
          <a:solidFill>
            <a:schemeClr val="tx2"/>
          </a:solidFill>
        </p:spPr>
        <p:txBody>
          <a:bodyPr wrap="square" lIns="192000" tIns="96000" rIns="96000" bIns="96000" rtlCol="0">
            <a:spAutoFit/>
          </a:bodyPr>
          <a:lstStyle/>
          <a:p>
            <a:pPr>
              <a:lnSpc>
                <a:spcPts val="3733"/>
              </a:lnSpc>
            </a:pPr>
            <a:r>
              <a:rPr lang="nl-NL" sz="3600" b="1" noProof="0">
                <a:solidFill>
                  <a:schemeClr val="bg1"/>
                </a:solidFill>
              </a:rPr>
              <a:t>Titel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C661DE57-9DD7-614C-8C36-033EF369EC39}"/>
              </a:ext>
            </a:extLst>
          </p:cNvPr>
          <p:cNvSpPr>
            <a:spLocks noGrp="1"/>
          </p:cNvSpPr>
          <p:nvPr>
            <p:ph type="body" sz="half" idx="18" hasCustomPrompt="1"/>
          </p:nvPr>
        </p:nvSpPr>
        <p:spPr>
          <a:xfrm>
            <a:off x="17280000" y="12672003"/>
            <a:ext cx="6240000" cy="480000"/>
          </a:xfrm>
        </p:spPr>
        <p:txBody>
          <a:bodyPr/>
          <a:lstStyle>
            <a:lvl1pPr marL="0" indent="0" algn="r">
              <a:buNone/>
              <a:defRPr sz="1867">
                <a:solidFill>
                  <a:schemeClr val="bg1"/>
                </a:solidFill>
              </a:defRPr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nl-NL"/>
              <a:t>Klik om de datum in te vullen</a:t>
            </a:r>
          </a:p>
        </p:txBody>
      </p:sp>
    </p:spTree>
    <p:extLst>
      <p:ext uri="{BB962C8B-B14F-4D97-AF65-F5344CB8AC3E}">
        <p14:creationId xmlns:p14="http://schemas.microsoft.com/office/powerpoint/2010/main" val="467604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4F96FE-1A51-2DCF-7DB6-ED520CB7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91D996-FAB3-25F4-D83E-828DBDCC5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D5A677-75F1-13BF-2521-F3E76DA5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ED84-D362-4B75-9B04-1622E7AE8342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ECEBBA-A594-B248-4CAA-D37D0B4E2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AC93644-F512-54E6-EBAB-A2870685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BB504-D492-4DCE-AF58-1336224DD6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9312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53849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4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0676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7744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96755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74998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0089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551247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1464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0243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225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773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80509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05426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Auteur en datum</a:t>
            </a:r>
          </a:p>
        </p:txBody>
      </p:sp>
      <p:sp>
        <p:nvSpPr>
          <p:cNvPr id="12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3"/>
            <a:ext cx="21971004" cy="4648202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Naam presentatie</a:t>
            </a:r>
          </a:p>
        </p:txBody>
      </p:sp>
      <p:sp>
        <p:nvSpPr>
          <p:cNvPr id="1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3" y="7223191"/>
            <a:ext cx="21971002" cy="190500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01043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61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Sectietitel</a:t>
            </a:r>
          </a:p>
        </p:txBody>
      </p:sp>
      <p:sp>
        <p:nvSpPr>
          <p:cNvPr id="72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0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dia</a:t>
            </a:r>
          </a:p>
        </p:txBody>
      </p:sp>
      <p:sp>
        <p:nvSpPr>
          <p:cNvPr id="8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el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89" name="Ondertitel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Ondertitel agenda</a:t>
            </a:r>
          </a:p>
        </p:txBody>
      </p:sp>
      <p:sp>
        <p:nvSpPr>
          <p:cNvPr id="90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12003" y="1714347"/>
            <a:ext cx="12480000" cy="265112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12000" y="4896000"/>
            <a:ext cx="12480000" cy="672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9392002" y="6576000"/>
            <a:ext cx="7958397" cy="4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3067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nl-NL"/>
              <a:t>Sectie titel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64000" y="12624000"/>
            <a:ext cx="8229600" cy="48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2000">
                <a:solidFill>
                  <a:schemeClr val="tx2"/>
                </a:solidFill>
              </a:defRPr>
            </a:lvl1pPr>
          </a:lstStyle>
          <a:p>
            <a:r>
              <a:rPr lang="nl-NL"/>
              <a:t>JOGG Basispresentatie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00000" y="12281832"/>
            <a:ext cx="1920000" cy="7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fld id="{14F1411D-0280-154F-AEAC-4C20B7AA46B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513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5" r:id="rId2"/>
    <p:sldLayoutId id="2147483804" r:id="rId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685800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75000"/>
        <a:buFont typeface="Apple SD Gothic Neo Regular" panose="02000300000000000000" pitchFamily="2" charset="-127"/>
        <a:buChar char="◼"/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685800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75000"/>
        <a:buFont typeface="Apple SD Gothic Neo Regular" panose="02000300000000000000" pitchFamily="2" charset="-127"/>
        <a:buChar char="◼"/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685800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75000"/>
        <a:buFont typeface="Apple SD Gothic Neo Regular" panose="02000300000000000000" pitchFamily="2" charset="-127"/>
        <a:buChar char="◼"/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685800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75000"/>
        <a:buFont typeface="Apple SD Gothic Neo Regular" panose="02000300000000000000" pitchFamily="2" charset="-127"/>
        <a:buChar char="◼"/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685800" rtl="0" eaLnBrk="1" latinLnBrk="0" hangingPunct="1">
        <a:lnSpc>
          <a:spcPct val="110000"/>
        </a:lnSpc>
        <a:spcBef>
          <a:spcPts val="0"/>
        </a:spcBef>
        <a:buClr>
          <a:schemeClr val="tx2"/>
        </a:buClr>
        <a:buSzPct val="75000"/>
        <a:buFont typeface="Apple SD Gothic Neo Regular" panose="02000300000000000000" pitchFamily="2" charset="-127"/>
        <a:buChar char="◼"/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0887651-207D-451E-FBD9-3BFA4C309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3A74058-FA7D-66FF-1CD9-7F6CA3F53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EC813F-5496-0358-EB9C-A38DD5907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ED84-D362-4B75-9B04-1622E7AE8342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7EFE433-1C48-DB3E-609D-DC0400161E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97ABB3-2334-45C1-0E70-81FE453FC4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1BB504-D492-4DCE-AF58-1336224DD6E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627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3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501" y="13076009"/>
            <a:ext cx="628378" cy="379591"/>
          </a:xfrm>
          <a:prstGeom prst="rect">
            <a:avLst/>
          </a:prstGeom>
          <a:ln w="12700">
            <a:miter lim="400000"/>
          </a:ln>
        </p:spPr>
        <p:txBody>
          <a:bodyPr wrap="squar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631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8EA66-2BE4-49B2-879D-92C300D56510}" type="datetimeFigureOut">
              <a:rPr lang="nl-NL" smtClean="0"/>
              <a:t>6-11-2023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2F2C9-9B6F-4276-B789-ADC22DA003A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077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9.xml"/><Relationship Id="rId1" Type="http://schemas.openxmlformats.org/officeDocument/2006/relationships/video" Target="https://www.youtube.com/embed/pLq3AFbCCw8?feature=oembe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KmjyAlJDzDM?feature=oembed" TargetMode="External"/><Relationship Id="rId5" Type="http://schemas.openxmlformats.org/officeDocument/2006/relationships/image" Target="../media/image23.jpeg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5" Type="http://schemas.openxmlformats.org/officeDocument/2006/relationships/hyperlink" Target="https://www.youtube.com/watch?v=rIE4qce54-E" TargetMode="External"/><Relationship Id="rId4" Type="http://schemas.openxmlformats.org/officeDocument/2006/relationships/hyperlink" Target="https://nos.nl/video/2442515-marcel-hoopt-langer-door-te-stuccen-met-zijn-exoskelet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youtu.be/KmjyAlJDzD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4.xml"/><Relationship Id="rId1" Type="http://schemas.openxmlformats.org/officeDocument/2006/relationships/video" Target="https://www.youtube.com/embed/rIE4qce54-E?feature=oembed" TargetMode="External"/><Relationship Id="rId5" Type="http://schemas.openxmlformats.org/officeDocument/2006/relationships/image" Target="../media/image40.jpeg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LF001_VICA_schets_Grid-moving" descr="ALF001_VICA_schets_Grid-moving">
            <a:hlinkClick r:id="" action="ppaction://media"/>
            <a:extLst>
              <a:ext uri="{FF2B5EF4-FFF2-40B4-BE49-F238E27FC236}">
                <a16:creationId xmlns:a16="http://schemas.microsoft.com/office/drawing/2014/main" id="{24823FE9-E033-714C-AC7F-0FC46D3A04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2" name="LMT…"/>
          <p:cNvSpPr txBox="1"/>
          <p:nvPr/>
        </p:nvSpPr>
        <p:spPr>
          <a:xfrm>
            <a:off x="869213" y="1885411"/>
            <a:ext cx="21951030" cy="4536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22000" spc="-660">
                <a:solidFill>
                  <a:srgbClr val="FF005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8000">
                <a:solidFill>
                  <a:schemeClr val="bg1"/>
                </a:solidFill>
              </a:rPr>
              <a:t>De vitaliteitscampus</a:t>
            </a:r>
          </a:p>
          <a:p>
            <a:pPr algn="l">
              <a:lnSpc>
                <a:spcPct val="80000"/>
              </a:lnSpc>
              <a:defRPr sz="22000" spc="-660">
                <a:solidFill>
                  <a:srgbClr val="FF005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8000">
                <a:solidFill>
                  <a:schemeClr val="bg1"/>
                </a:solidFill>
              </a:rPr>
              <a:t>beweegt je.</a:t>
            </a:r>
            <a:endParaRPr sz="18000">
              <a:solidFill>
                <a:schemeClr val="bg1"/>
              </a:solidFill>
            </a:endParaRPr>
          </a:p>
        </p:txBody>
      </p:sp>
      <p:sp>
        <p:nvSpPr>
          <p:cNvPr id="154" name="2022"/>
          <p:cNvSpPr txBox="1"/>
          <p:nvPr/>
        </p:nvSpPr>
        <p:spPr>
          <a:xfrm>
            <a:off x="22222147" y="12023793"/>
            <a:ext cx="1262791" cy="607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4000">
                <a:solidFill>
                  <a:srgbClr val="000000"/>
                </a:solidFill>
                <a:latin typeface="Codec Pro Regular"/>
                <a:ea typeface="Codec Pro Regular"/>
                <a:cs typeface="Codec Pro Regular"/>
                <a:sym typeface="Codec Pro Regular"/>
              </a:defRPr>
            </a:lvl1pPr>
          </a:lstStyle>
          <a:p>
            <a:r>
              <a:rPr b="1" dirty="0">
                <a:solidFill>
                  <a:schemeClr val="bg1"/>
                </a:solidFill>
                <a:latin typeface="Codec Pro" pitchFamily="2" charset="0"/>
              </a:rPr>
              <a:t>202</a:t>
            </a:r>
            <a:r>
              <a:rPr lang="nl-NL" b="1" dirty="0">
                <a:solidFill>
                  <a:schemeClr val="bg1"/>
                </a:solidFill>
                <a:latin typeface="Codec Pro" pitchFamily="2" charset="0"/>
              </a:rPr>
              <a:t>3</a:t>
            </a:r>
            <a:endParaRPr b="1" dirty="0">
              <a:solidFill>
                <a:schemeClr val="bg1"/>
              </a:solidFill>
              <a:latin typeface="Codec Pro" pitchFamily="2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2A4137E-C466-CD44-83DE-AD2E505B0C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33" y="10641075"/>
            <a:ext cx="4381464" cy="16863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media 1" title="Beroepsvitaliteit: wat is dat?">
            <a:hlinkClick r:id="" action="ppaction://media"/>
            <a:extLst>
              <a:ext uri="{FF2B5EF4-FFF2-40B4-BE49-F238E27FC236}">
                <a16:creationId xmlns:a16="http://schemas.microsoft.com/office/drawing/2014/main" id="{07303A61-632E-D6AF-A1CB-2FE01DF09E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4666" y="192506"/>
            <a:ext cx="23524112" cy="13291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7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Afbeelding 30">
            <a:extLst>
              <a:ext uri="{FF2B5EF4-FFF2-40B4-BE49-F238E27FC236}">
                <a16:creationId xmlns:a16="http://schemas.microsoft.com/office/drawing/2014/main" id="{9C6B7F89-36D0-A35A-3B84-98492B2F8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193" y="2847289"/>
            <a:ext cx="9893616" cy="10079935"/>
          </a:xfrm>
          <a:prstGeom prst="rect">
            <a:avLst/>
          </a:prstGeom>
        </p:spPr>
      </p:pic>
      <p:sp>
        <p:nvSpPr>
          <p:cNvPr id="3" name="Wat doet de Vitaliteitscampus binnen dit project?">
            <a:extLst>
              <a:ext uri="{FF2B5EF4-FFF2-40B4-BE49-F238E27FC236}">
                <a16:creationId xmlns:a16="http://schemas.microsoft.com/office/drawing/2014/main" id="{7EE3C271-0054-662C-8D73-50E81C60826C}"/>
              </a:ext>
            </a:extLst>
          </p:cNvPr>
          <p:cNvSpPr txBox="1"/>
          <p:nvPr/>
        </p:nvSpPr>
        <p:spPr>
          <a:xfrm>
            <a:off x="3536711" y="964064"/>
            <a:ext cx="18133269" cy="1454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400">
                <a:solidFill>
                  <a:srgbClr val="FFF0D1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lvl1pPr>
          </a:lstStyle>
          <a:p>
            <a:pPr>
              <a:lnSpc>
                <a:spcPts val="10400"/>
              </a:lnSpc>
            </a:pPr>
            <a:r>
              <a:rPr lang="nl-NL" spc="-100" dirty="0">
                <a:solidFill>
                  <a:srgbClr val="002746"/>
                </a:solidFill>
              </a:rPr>
              <a:t>Inzicht krijgen in Beroepsvitaliteit</a:t>
            </a:r>
            <a:endParaRPr spc="-100" dirty="0">
              <a:solidFill>
                <a:srgbClr val="002746"/>
              </a:solidFill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FF90ED9-F1B3-3145-3788-D7D8A0376AAF}"/>
              </a:ext>
            </a:extLst>
          </p:cNvPr>
          <p:cNvSpPr txBox="1"/>
          <p:nvPr/>
        </p:nvSpPr>
        <p:spPr>
          <a:xfrm>
            <a:off x="1215706" y="4318843"/>
            <a:ext cx="547328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solidFill>
                  <a:srgbClr val="002746"/>
                </a:solidFill>
              </a:rPr>
              <a:t>Wat vraagt jouw beroep van jouw individuele vitaliteitsbronnen (en wat draagt bij)?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EE8A814-FEBA-2B81-3774-783DA8F344E9}"/>
              </a:ext>
            </a:extLst>
          </p:cNvPr>
          <p:cNvSpPr txBox="1"/>
          <p:nvPr/>
        </p:nvSpPr>
        <p:spPr>
          <a:xfrm>
            <a:off x="17138808" y="4481322"/>
            <a:ext cx="6899564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5400" dirty="0">
                <a:solidFill>
                  <a:srgbClr val="002746"/>
                </a:solidFill>
              </a:rPr>
              <a:t>Welke leefstijlkeuzes maak jij om energiebronnen weer aan te vullen? (of maken deze keuzes ze verder leeg?)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E7F7F43-8A5F-0473-F2E7-19AD30CF2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76736" y="11726208"/>
            <a:ext cx="3151905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01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07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" descr="Afbeelding">
            <a:extLst>
              <a:ext uri="{FF2B5EF4-FFF2-40B4-BE49-F238E27FC236}">
                <a16:creationId xmlns:a16="http://schemas.microsoft.com/office/drawing/2014/main" id="{BA5778FA-A058-C948-9AFC-10C14252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513" y="11716520"/>
            <a:ext cx="3134816" cy="12043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Kansrijke generatie">
            <a:extLst>
              <a:ext uri="{FF2B5EF4-FFF2-40B4-BE49-F238E27FC236}">
                <a16:creationId xmlns:a16="http://schemas.microsoft.com/office/drawing/2014/main" id="{EAB13A90-D502-3941-C02F-B003DE55C746}"/>
              </a:ext>
            </a:extLst>
          </p:cNvPr>
          <p:cNvSpPr txBox="1"/>
          <p:nvPr/>
        </p:nvSpPr>
        <p:spPr>
          <a:xfrm>
            <a:off x="1171141" y="1552151"/>
            <a:ext cx="22526630" cy="1112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8000" b="1" dirty="0">
                <a:solidFill>
                  <a:srgbClr val="37E3FF"/>
                </a:solidFill>
                <a:latin typeface="Codec Pro ExtraBold"/>
                <a:ea typeface="Codec Pro Regular"/>
                <a:cs typeface="Codec Pro Regular"/>
                <a:sym typeface="Codec Pro ExtraBold"/>
              </a:rPr>
              <a:t>Praten over beroepsvitaliteit moet normaal worden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1D6A87D-169C-9BED-35FE-935C85C64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7346" y="3785118"/>
            <a:ext cx="15779717" cy="837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7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07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" descr="Afbeelding">
            <a:extLst>
              <a:ext uri="{FF2B5EF4-FFF2-40B4-BE49-F238E27FC236}">
                <a16:creationId xmlns:a16="http://schemas.microsoft.com/office/drawing/2014/main" id="{BA5778FA-A058-C948-9AFC-10C14252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0297" y="11995973"/>
            <a:ext cx="2497474" cy="959471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Kansrijke generatie">
            <a:extLst>
              <a:ext uri="{FF2B5EF4-FFF2-40B4-BE49-F238E27FC236}">
                <a16:creationId xmlns:a16="http://schemas.microsoft.com/office/drawing/2014/main" id="{EAB13A90-D502-3941-C02F-B003DE55C746}"/>
              </a:ext>
            </a:extLst>
          </p:cNvPr>
          <p:cNvSpPr txBox="1"/>
          <p:nvPr/>
        </p:nvSpPr>
        <p:spPr>
          <a:xfrm>
            <a:off x="1171141" y="650366"/>
            <a:ext cx="22526630" cy="29156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0400" b="1" dirty="0">
                <a:solidFill>
                  <a:srgbClr val="37E3FF"/>
                </a:solidFill>
                <a:latin typeface="Codec Pro ExtraBold"/>
                <a:ea typeface="Codec Pro Regular"/>
                <a:cs typeface="Codec Pro Regular"/>
                <a:sym typeface="Codec Pro ExtraBold"/>
              </a:rPr>
              <a:t>Check-in / </a:t>
            </a:r>
          </a:p>
          <a:p>
            <a:pPr marL="0" marR="0" lvl="0" indent="0" algn="l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0400" b="1" dirty="0">
                <a:solidFill>
                  <a:srgbClr val="37E3FF"/>
                </a:solidFill>
                <a:latin typeface="Codec Pro ExtraBold"/>
                <a:ea typeface="Codec Pro Regular"/>
                <a:cs typeface="Codec Pro Regular"/>
                <a:sym typeface="Codec Pro ExtraBold"/>
              </a:rPr>
              <a:t>Reflectie</a:t>
            </a:r>
          </a:p>
          <a:p>
            <a:pPr marL="0" marR="0" lvl="0" indent="0" algn="l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2000" b="1" dirty="0">
                <a:solidFill>
                  <a:srgbClr val="37E3FF"/>
                </a:solidFill>
                <a:latin typeface="Codec Pro ExtraBold"/>
                <a:ea typeface="Codec Pro Regular"/>
                <a:cs typeface="Codec Pro Regular"/>
                <a:sym typeface="Codec Pro ExtraBold"/>
              </a:rPr>
              <a:t>voorbeeldvragen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EE31F9F-02C7-5D50-B0E5-54C812FC21ED}"/>
              </a:ext>
            </a:extLst>
          </p:cNvPr>
          <p:cNvSpPr txBox="1"/>
          <p:nvPr/>
        </p:nvSpPr>
        <p:spPr>
          <a:xfrm>
            <a:off x="1171141" y="4024560"/>
            <a:ext cx="7296998" cy="7971413"/>
          </a:xfrm>
          <a:prstGeom prst="rect">
            <a:avLst/>
          </a:prstGeom>
          <a:noFill/>
          <a:ln w="12700" cap="flat">
            <a:solidFill>
              <a:srgbClr val="00FF7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nl-NL" sz="3200" i="1" kern="1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Incheck vragen aan het begin van een les/activiteit/werkdag:</a:t>
            </a:r>
            <a:endParaRPr lang="nl-NL" sz="3200" kern="100" dirty="0">
              <a:solidFill>
                <a:srgbClr val="37E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nl-NL" sz="3200" kern="1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 op 1 batterij staan en kies een kleur hoe jij je vandaag voelt. Je mag uitleggen waarom je op die kleur staat, het hoeft niet.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Welke batterij is echt helemaal gevuld? Hoe komt dit? Wat kun jij doen om dit zo te houden?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Welke batterij zou jij graag iets meer opladen? Wat zou je vandaag kunnen doen om hiervoor te zorgen?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Op welke batterij wil jij je deze week focussen? Waarom verdient deze meer aandacht?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F9A779F-0057-1DAA-3DA5-5C5762B60987}"/>
              </a:ext>
            </a:extLst>
          </p:cNvPr>
          <p:cNvSpPr txBox="1"/>
          <p:nvPr/>
        </p:nvSpPr>
        <p:spPr>
          <a:xfrm>
            <a:off x="9395364" y="656302"/>
            <a:ext cx="12195312" cy="12403395"/>
          </a:xfrm>
          <a:prstGeom prst="rect">
            <a:avLst/>
          </a:prstGeom>
          <a:noFill/>
          <a:ln w="12700" cap="flat">
            <a:solidFill>
              <a:srgbClr val="00FF7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nl-NL" sz="3200" i="1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Reflectievragen gericht op beroepsvitaliteit tijdens stage/werk:</a:t>
            </a:r>
            <a:endParaRPr lang="nl-NL" sz="3200" dirty="0">
              <a:solidFill>
                <a:srgbClr val="37E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l"/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Waar krijg jij energie van tijdens je werk/stage? Welke batterij wordt daar voller van?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Doe jij wel eens iets tijdens je werk/stage om je batterijen weer op te laden? Wat doe je dan en welke batterij wordt dan weer voller? Ga op die batterij staan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kern="1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zou heb jij van het bedrijf nodig om tijdens stage/werk je fysieke/mentale/sociale batterij op te laden?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Benoem bij elke batterij een onderdeel van je toekomstige werk die de batterij leger kan maken.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Wat zou je prettig vinden om tijdens werk/stages te doen om een van je batterijen weer op te laden? Kies 1 batterij en leg uit wat je prettig zou vinden, waarom doe je dit nu nog niet? Wat heb je ervoor nodig om dit wel te gaan doen?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Maak jij nu leefstijl keuzes die jouw batterij(en) leeg maken?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Maak jij leefstijlkeuzes die invloed hebben op je werk/stage? Vervolgvragen; Heb jij daar last van? Hebben je collega’s daar last van? </a:t>
            </a:r>
            <a:r>
              <a:rPr lang="nl-NL" sz="3200" dirty="0" err="1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Evt</a:t>
            </a:r>
            <a:r>
              <a:rPr lang="nl-NL" sz="32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; Heeft de doelgroep waar je mee werkt daar last van?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kern="1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Weet jij waar het meeste werkgebonden ziekteverzuim zit voor jouw toekomstige beroep? Hoe zou dat komen denk je?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kern="1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Kun je met je leidinggevende of stagebegeleider praten over 1 of allen van de batterijen? Over hoe jij beroepsvitaliteit ervaart? </a:t>
            </a:r>
          </a:p>
          <a:p>
            <a:pPr marL="342900" lvl="0" indent="-342900" algn="l">
              <a:buFont typeface="Symbol" panose="05050102010706020507" pitchFamily="18" charset="2"/>
              <a:buChar char=""/>
            </a:pPr>
            <a:r>
              <a:rPr lang="nl-NL" sz="3200" kern="1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doe jij in pauzes om je fysieke/mentale/sociale batterij op te laden?</a:t>
            </a:r>
          </a:p>
        </p:txBody>
      </p:sp>
    </p:spTree>
    <p:extLst>
      <p:ext uri="{BB962C8B-B14F-4D97-AF65-F5344CB8AC3E}">
        <p14:creationId xmlns:p14="http://schemas.microsoft.com/office/powerpoint/2010/main" val="12033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hthoek"/>
          <p:cNvSpPr/>
          <p:nvPr/>
        </p:nvSpPr>
        <p:spPr>
          <a:xfrm>
            <a:off x="-93134" y="-215901"/>
            <a:ext cx="24629126" cy="13931901"/>
          </a:xfrm>
          <a:prstGeom prst="rect">
            <a:avLst/>
          </a:prstGeom>
          <a:solidFill>
            <a:srgbClr val="37E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Project"/>
          <p:cNvSpPr txBox="1"/>
          <p:nvPr/>
        </p:nvSpPr>
        <p:spPr>
          <a:xfrm>
            <a:off x="958114" y="925830"/>
            <a:ext cx="225266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200">
                <a:solidFill>
                  <a:srgbClr val="510760"/>
                </a:solidFill>
                <a:latin typeface="Codec Pro Regular"/>
                <a:ea typeface="Codec Pro Regular"/>
                <a:cs typeface="Codec Pro Regular"/>
                <a:sym typeface="Codec Pro Regular"/>
              </a:defRPr>
            </a:lvl1pPr>
          </a:lstStyle>
          <a:p>
            <a:endParaRPr dirty="0"/>
          </a:p>
        </p:txBody>
      </p:sp>
      <p:pic>
        <p:nvPicPr>
          <p:cNvPr id="241" name="vita-studenten-paars.pdf" descr="vita-studenten-paars.pdf"/>
          <p:cNvPicPr>
            <a:picLocks noChangeAspect="1"/>
          </p:cNvPicPr>
          <p:nvPr/>
        </p:nvPicPr>
        <p:blipFill>
          <a:blip r:embed="rId3"/>
          <a:srcRect t="26368"/>
          <a:stretch>
            <a:fillRect/>
          </a:stretch>
        </p:blipFill>
        <p:spPr>
          <a:xfrm>
            <a:off x="-247830" y="3479324"/>
            <a:ext cx="24631830" cy="1024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9B3664-10DB-4296-88A4-9B8FD4074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7471" y="11732392"/>
            <a:ext cx="3145772" cy="1205125"/>
          </a:xfrm>
          <a:prstGeom prst="rect">
            <a:avLst/>
          </a:prstGeom>
        </p:spPr>
      </p:pic>
      <p:pic>
        <p:nvPicPr>
          <p:cNvPr id="2" name="Onlinemedia 1" title="Webinar SPRiNG - Interview met voormalig Verpleegkunde student - Tessa van der Poel">
            <a:hlinkClick r:id="" action="ppaction://media"/>
            <a:extLst>
              <a:ext uri="{FF2B5EF4-FFF2-40B4-BE49-F238E27FC236}">
                <a16:creationId xmlns:a16="http://schemas.microsoft.com/office/drawing/2014/main" id="{8D27DCF0-2B8B-A583-AEBE-78E5DC7249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662568" y="-334819"/>
            <a:ext cx="25461305" cy="1438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hthoek"/>
          <p:cNvSpPr/>
          <p:nvPr/>
        </p:nvSpPr>
        <p:spPr>
          <a:xfrm>
            <a:off x="0" y="-215901"/>
            <a:ext cx="24629126" cy="13931901"/>
          </a:xfrm>
          <a:prstGeom prst="rect">
            <a:avLst/>
          </a:prstGeom>
          <a:solidFill>
            <a:srgbClr val="37E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dirty="0"/>
          </a:p>
        </p:txBody>
      </p:sp>
      <p:sp>
        <p:nvSpPr>
          <p:cNvPr id="239" name="Project"/>
          <p:cNvSpPr txBox="1"/>
          <p:nvPr/>
        </p:nvSpPr>
        <p:spPr>
          <a:xfrm>
            <a:off x="958114" y="925830"/>
            <a:ext cx="225266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200">
                <a:solidFill>
                  <a:srgbClr val="510760"/>
                </a:solidFill>
                <a:latin typeface="Codec Pro Regular"/>
                <a:ea typeface="Codec Pro Regular"/>
                <a:cs typeface="Codec Pro Regular"/>
                <a:sym typeface="Codec Pro Regular"/>
              </a:defRPr>
            </a:lvl1pPr>
          </a:lstStyle>
          <a:p>
            <a:endParaRPr dirty="0"/>
          </a:p>
        </p:txBody>
      </p:sp>
      <p:pic>
        <p:nvPicPr>
          <p:cNvPr id="241" name="vita-studenten-paars.pdf" descr="vita-studenten-paars.pdf"/>
          <p:cNvPicPr>
            <a:picLocks noChangeAspect="1"/>
          </p:cNvPicPr>
          <p:nvPr/>
        </p:nvPicPr>
        <p:blipFill>
          <a:blip r:embed="rId2"/>
          <a:srcRect t="26368"/>
          <a:stretch>
            <a:fillRect/>
          </a:stretch>
        </p:blipFill>
        <p:spPr>
          <a:xfrm>
            <a:off x="-247830" y="3479324"/>
            <a:ext cx="24631830" cy="1024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9B3664-10DB-4296-88A4-9B8FD407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471" y="11732392"/>
            <a:ext cx="3145772" cy="120512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831EB5B-29C5-70C1-DEFF-9CD98B103CE8}"/>
              </a:ext>
            </a:extLst>
          </p:cNvPr>
          <p:cNvSpPr txBox="1"/>
          <p:nvPr/>
        </p:nvSpPr>
        <p:spPr>
          <a:xfrm>
            <a:off x="1388512" y="4164726"/>
            <a:ext cx="6980235" cy="51706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Marcel hoopt langer door te </a:t>
            </a:r>
            <a:r>
              <a:rPr lang="nl-NL" sz="66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stuccen</a:t>
            </a:r>
            <a:r>
              <a:rPr lang="nl-NL" sz="6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met zijn '</a:t>
            </a:r>
            <a:r>
              <a:rPr lang="nl-NL" sz="6600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exoskelet</a:t>
            </a:r>
            <a:r>
              <a:rPr lang="nl-NL" sz="66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' (nos.nl)</a:t>
            </a:r>
            <a:endParaRPr lang="nl-NL" sz="6600" dirty="0">
              <a:solidFill>
                <a:schemeClr val="bg1"/>
              </a:solidFill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DA1F3C52-8CE9-F840-71EB-AB5BD59A36F1}"/>
              </a:ext>
            </a:extLst>
          </p:cNvPr>
          <p:cNvSpPr txBox="1"/>
          <p:nvPr/>
        </p:nvSpPr>
        <p:spPr>
          <a:xfrm>
            <a:off x="7697770" y="10932497"/>
            <a:ext cx="12535786" cy="2123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l-NL" sz="6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(1486) </a:t>
            </a:r>
            <a:r>
              <a:rPr lang="nl-NL" sz="66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Olijslager</a:t>
            </a:r>
            <a:r>
              <a:rPr lang="nl-NL" sz="6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/Stucshop </a:t>
            </a:r>
            <a:r>
              <a:rPr lang="nl-NL" sz="66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Exoskelet</a:t>
            </a:r>
            <a:r>
              <a:rPr lang="nl-NL" sz="66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- YouTube</a:t>
            </a:r>
            <a:endParaRPr lang="nl-NL" sz="6600" dirty="0">
              <a:solidFill>
                <a:schemeClr val="bg1"/>
              </a:solidFill>
            </a:endParaRPr>
          </a:p>
        </p:txBody>
      </p:sp>
      <p:sp>
        <p:nvSpPr>
          <p:cNvPr id="2" name="Kansrijke generatie">
            <a:extLst>
              <a:ext uri="{FF2B5EF4-FFF2-40B4-BE49-F238E27FC236}">
                <a16:creationId xmlns:a16="http://schemas.microsoft.com/office/drawing/2014/main" id="{AB3ED687-B461-00CD-B384-24460EFC952D}"/>
              </a:ext>
            </a:extLst>
          </p:cNvPr>
          <p:cNvSpPr txBox="1"/>
          <p:nvPr/>
        </p:nvSpPr>
        <p:spPr>
          <a:xfrm>
            <a:off x="894614" y="1426131"/>
            <a:ext cx="22526630" cy="141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kumimoji="0" lang="nl-NL" sz="10400" b="1" i="0" u="none" strike="noStrike" kern="0" cap="none" spc="0" normalizeH="0" baseline="0" noProof="0" dirty="0">
                <a:ln>
                  <a:noFill/>
                </a:ln>
                <a:solidFill>
                  <a:srgbClr val="510760"/>
                </a:solidFill>
                <a:effectLst/>
                <a:uLnTx/>
                <a:uFillTx/>
                <a:latin typeface="Codec Pro ExtraBold"/>
                <a:sym typeface="Codec Pro ExtraBold"/>
              </a:rPr>
              <a:t>Beroepsvitaliteit en techniek</a:t>
            </a:r>
            <a:endParaRPr kumimoji="0" lang="nl-NL" sz="1200" b="1" i="0" u="none" strike="noStrike" kern="0" cap="none" spc="0" normalizeH="0" baseline="0" noProof="0" dirty="0">
              <a:ln>
                <a:noFill/>
              </a:ln>
              <a:solidFill>
                <a:srgbClr val="510760"/>
              </a:solidFill>
              <a:effectLst/>
              <a:uLnTx/>
              <a:uFillTx/>
              <a:latin typeface="Codec Pro Regular"/>
              <a:ea typeface="Codec Pro Regular"/>
              <a:cs typeface="Codec Pro Regular"/>
              <a:sym typeface="Codec Pro Regular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AC2BD81-3319-FCBB-080B-E8FA0823F05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898" t="22174" r="23841" b="19662"/>
          <a:stretch/>
        </p:blipFill>
        <p:spPr>
          <a:xfrm>
            <a:off x="10369826" y="4000412"/>
            <a:ext cx="10654748" cy="598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07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" descr="Afbeelding">
            <a:extLst>
              <a:ext uri="{FF2B5EF4-FFF2-40B4-BE49-F238E27FC236}">
                <a16:creationId xmlns:a16="http://schemas.microsoft.com/office/drawing/2014/main" id="{BA5778FA-A058-C948-9AFC-10C142526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513" y="11716520"/>
            <a:ext cx="3134816" cy="12043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784FB86-DD05-09C4-8BA2-1D515D93A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7229" y="1246964"/>
            <a:ext cx="6896100" cy="97536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99696C-D1BF-8E29-9B7D-AA3697795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41" y="5951058"/>
            <a:ext cx="10750365" cy="6969784"/>
          </a:xfrm>
          <a:prstGeom prst="rect">
            <a:avLst/>
          </a:prstGeom>
        </p:spPr>
      </p:pic>
      <p:sp>
        <p:nvSpPr>
          <p:cNvPr id="5" name="Kansrijke generatie">
            <a:extLst>
              <a:ext uri="{FF2B5EF4-FFF2-40B4-BE49-F238E27FC236}">
                <a16:creationId xmlns:a16="http://schemas.microsoft.com/office/drawing/2014/main" id="{EAB13A90-D502-3941-C02F-B003DE55C746}"/>
              </a:ext>
            </a:extLst>
          </p:cNvPr>
          <p:cNvSpPr txBox="1"/>
          <p:nvPr/>
        </p:nvSpPr>
        <p:spPr>
          <a:xfrm>
            <a:off x="1171141" y="760556"/>
            <a:ext cx="22526630" cy="269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0400" b="1" dirty="0">
                <a:solidFill>
                  <a:srgbClr val="37E3FF"/>
                </a:solidFill>
                <a:latin typeface="Codec Pro ExtraBold"/>
                <a:ea typeface="Codec Pro Regular"/>
                <a:cs typeface="Codec Pro Regular"/>
                <a:sym typeface="Codec Pro ExtraBold"/>
              </a:rPr>
              <a:t>HRM en </a:t>
            </a:r>
          </a:p>
          <a:p>
            <a:pPr marL="0" marR="0" lvl="0" indent="0" algn="l" defTabSz="2438338" rtl="0" eaLnBrk="1" fontAlgn="auto" latinLnBrk="0" hangingPunc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kumimoji="0" lang="nl-NL" sz="104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ea typeface="Codec Pro Regular"/>
                <a:cs typeface="Codec Pro Regular"/>
                <a:sym typeface="Codec Pro ExtraBold"/>
              </a:rPr>
              <a:t>Vitaliteit</a:t>
            </a:r>
            <a:endParaRPr kumimoji="0" lang="nl-NL" sz="1200" b="1" i="0" u="none" strike="noStrike" kern="0" cap="none" spc="0" normalizeH="0" baseline="0" noProof="0" dirty="0">
              <a:ln>
                <a:noFill/>
              </a:ln>
              <a:solidFill>
                <a:srgbClr val="510760"/>
              </a:solidFill>
              <a:effectLst/>
              <a:uLnTx/>
              <a:uFillTx/>
              <a:latin typeface="Codec Pro Regular"/>
              <a:ea typeface="Codec Pro Regular"/>
              <a:cs typeface="Codec Pro Regular"/>
              <a:sym typeface="Codec Pro Regular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82CB0E-4D3E-FD2D-0E32-C72F2E735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5589" y="674314"/>
            <a:ext cx="7752821" cy="4953000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5F2D4F7F-D300-E711-0507-314ACD0324A8}"/>
              </a:ext>
            </a:extLst>
          </p:cNvPr>
          <p:cNvSpPr txBox="1"/>
          <p:nvPr/>
        </p:nvSpPr>
        <p:spPr>
          <a:xfrm rot="20880934">
            <a:off x="11779117" y="9587593"/>
            <a:ext cx="6488943" cy="2811026"/>
          </a:xfrm>
          <a:prstGeom prst="rect">
            <a:avLst/>
          </a:prstGeom>
          <a:solidFill>
            <a:srgbClr val="FF0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4400" b="1" dirty="0">
              <a:solidFill>
                <a:srgbClr val="00FF7C"/>
              </a:solidFill>
              <a:latin typeface="Codec Pro Light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4400" b="1" dirty="0">
                <a:solidFill>
                  <a:srgbClr val="00FF7C"/>
                </a:solidFill>
                <a:latin typeface="Codec Pro Light"/>
              </a:rPr>
              <a:t>“Je hoeft niet ziek te zijn om beter te worden!”</a:t>
            </a:r>
            <a:endParaRPr kumimoji="0" lang="nl-NL" sz="4400" b="1" i="0" u="none" strike="noStrike" cap="none" spc="0" normalizeH="0" baseline="0" dirty="0">
              <a:ln>
                <a:noFill/>
              </a:ln>
              <a:solidFill>
                <a:srgbClr val="00FF7C"/>
              </a:solidFill>
              <a:effectLst/>
              <a:uFillTx/>
              <a:latin typeface="Codec Pro Light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4400" b="1" i="0" u="none" strike="noStrike" cap="none" spc="0" normalizeH="0" baseline="0" dirty="0">
              <a:ln>
                <a:noFill/>
              </a:ln>
              <a:solidFill>
                <a:srgbClr val="00FF7C"/>
              </a:solidFill>
              <a:effectLst/>
              <a:uFillTx/>
              <a:latin typeface="Codec Pro Ligh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349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rojecten Jaar 2"/>
          <p:cNvSpPr txBox="1"/>
          <p:nvPr/>
        </p:nvSpPr>
        <p:spPr>
          <a:xfrm>
            <a:off x="725019" y="726038"/>
            <a:ext cx="22526631" cy="3377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400">
                <a:solidFill>
                  <a:srgbClr val="002644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nl-NL" sz="9500" b="1" dirty="0">
                <a:solidFill>
                  <a:srgbClr val="D1E2E8"/>
                </a:solidFill>
              </a:rPr>
              <a:t>Beroepsvitaliteit in jullie praktijk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lang="nl-NL" sz="8000" b="1" dirty="0">
              <a:solidFill>
                <a:srgbClr val="D1E2E8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nl-NL" sz="8000" b="1" dirty="0">
              <a:solidFill>
                <a:srgbClr val="D1E2E8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EC32C97-B083-444E-BD47-6E4B5D327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514" y="11736590"/>
            <a:ext cx="3134815" cy="1200927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7F7AD24C-AB8B-0D49-DAD1-A8ACCC24ED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05" t="3409" r="24524" b="438"/>
          <a:stretch/>
        </p:blipFill>
        <p:spPr>
          <a:xfrm>
            <a:off x="20358514" y="1141476"/>
            <a:ext cx="3717236" cy="12225131"/>
          </a:xfrm>
          <a:prstGeom prst="rect">
            <a:avLst/>
          </a:prstGeom>
        </p:spPr>
      </p:pic>
      <p:sp>
        <p:nvSpPr>
          <p:cNvPr id="3" name="Kwalificatiedossier…">
            <a:extLst>
              <a:ext uri="{FF2B5EF4-FFF2-40B4-BE49-F238E27FC236}">
                <a16:creationId xmlns:a16="http://schemas.microsoft.com/office/drawing/2014/main" id="{10504E87-1E52-A7EB-98D6-F5CBD1E6C640}"/>
              </a:ext>
            </a:extLst>
          </p:cNvPr>
          <p:cNvSpPr txBox="1"/>
          <p:nvPr/>
        </p:nvSpPr>
        <p:spPr>
          <a:xfrm>
            <a:off x="1047475" y="4658944"/>
            <a:ext cx="15034038" cy="103023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Wat is beroepsvitaliteit in jouw branche?</a:t>
            </a: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Preventie en amplitie</a:t>
            </a: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u="sng" dirty="0">
                <a:solidFill>
                  <a:schemeClr val="bg1"/>
                </a:solidFill>
                <a:latin typeface="Codec Pro ExtraBold"/>
              </a:rPr>
              <a:t>Cultuur</a:t>
            </a: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 ‘Zo doen wij dat hier (niet)’!</a:t>
            </a: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Huidige / toekomstige medewerkers </a:t>
            </a: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5400" dirty="0">
              <a:solidFill>
                <a:schemeClr val="bg1"/>
              </a:solidFill>
              <a:latin typeface="Codec Pro ExtraBold"/>
            </a:endParaRP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Vitaal bedrijf – Oriëntatie scan </a:t>
            </a: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5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dec Pro ExtraBold"/>
                <a:sym typeface="Helvetica Neue"/>
              </a:rPr>
              <a:t>MDIEU Subsidie overheid – sept 2023</a:t>
            </a: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Fit </a:t>
            </a:r>
            <a:r>
              <a:rPr lang="nl-NL" sz="5400" dirty="0" err="1">
                <a:solidFill>
                  <a:schemeClr val="bg1"/>
                </a:solidFill>
                <a:latin typeface="Codec Pro ExtraBold"/>
              </a:rPr>
              <a:t>for</a:t>
            </a: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 </a:t>
            </a:r>
            <a:r>
              <a:rPr lang="nl-NL" sz="5400" dirty="0" err="1">
                <a:solidFill>
                  <a:schemeClr val="bg1"/>
                </a:solidFill>
                <a:latin typeface="Codec Pro ExtraBold"/>
              </a:rPr>
              <a:t>the</a:t>
            </a: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 Job </a:t>
            </a:r>
            <a:r>
              <a:rPr lang="nl-NL" sz="5400" dirty="0" err="1">
                <a:solidFill>
                  <a:schemeClr val="bg1"/>
                </a:solidFill>
                <a:latin typeface="Codec Pro ExtraBold"/>
              </a:rPr>
              <a:t>toolkit</a:t>
            </a: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 - JOGG</a:t>
            </a:r>
            <a:endParaRPr kumimoji="0" lang="nl-NL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dec Pro ExtraBold"/>
              <a:sym typeface="Helvetica Neue"/>
            </a:endParaRP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Scholingen – </a:t>
            </a:r>
            <a:r>
              <a:rPr lang="nl-NL" sz="5400" dirty="0" err="1">
                <a:solidFill>
                  <a:schemeClr val="bg1"/>
                </a:solidFill>
                <a:latin typeface="Codec Pro ExtraBold"/>
              </a:rPr>
              <a:t>oa</a:t>
            </a:r>
            <a:r>
              <a:rPr lang="nl-NL" sz="5400" dirty="0">
                <a:solidFill>
                  <a:schemeClr val="bg1"/>
                </a:solidFill>
                <a:latin typeface="Codec Pro ExtraBold"/>
              </a:rPr>
              <a:t> Positieve gezondheid </a:t>
            </a:r>
            <a:endParaRPr kumimoji="0" lang="nl-NL" sz="5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dec Pro ExtraBold"/>
              <a:sym typeface="Helvetica Neue"/>
            </a:endParaRP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5400" b="0" i="0" u="none" strike="noStrike" kern="0" cap="none" spc="0" normalizeH="0" baseline="0" noProof="0" dirty="0">
              <a:ln>
                <a:noFill/>
              </a:ln>
              <a:solidFill>
                <a:srgbClr val="37E3FF"/>
              </a:solidFill>
              <a:effectLst/>
              <a:uLnTx/>
              <a:uFillTx/>
              <a:latin typeface="Codec Pro ExtraBold"/>
              <a:sym typeface="Helvetica Neue"/>
            </a:endParaRP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l-NL" sz="6600" dirty="0">
              <a:solidFill>
                <a:srgbClr val="37E3FF"/>
              </a:solidFill>
              <a:latin typeface="Codec Pro ExtraBold"/>
            </a:endParaRPr>
          </a:p>
          <a:p>
            <a:pPr marL="508000" marR="0" lvl="0" indent="-508000" algn="l" defTabSz="457200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000">
                <a:solidFill>
                  <a:srgbClr val="FFFFFF"/>
                </a:solidFill>
                <a:latin typeface="Codec Pro Light"/>
                <a:ea typeface="Codec Pro Light"/>
                <a:cs typeface="Codec Pro Light"/>
                <a:sym typeface="Codec Pro Light"/>
              </a:defRPr>
            </a:pPr>
            <a:endParaRPr kumimoji="0" sz="4000" b="0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dec Pro Light"/>
              <a:sym typeface="Codec Pro Light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40F59A8-56EF-D3F8-0FF6-BD2C43A835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000"/>
          <a:stretch/>
        </p:blipFill>
        <p:spPr>
          <a:xfrm>
            <a:off x="12192000" y="2224000"/>
            <a:ext cx="7902625" cy="252243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FFB663-BE89-1C0D-C544-39867920F1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64735" y="1256176"/>
            <a:ext cx="1729890" cy="967824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B83FFB94-75F4-AA76-B7E4-502BB7255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8053" y="5814608"/>
            <a:ext cx="3968662" cy="567739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A8CD8EA0-0F7A-92CB-74D2-81E6F2F09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6974" y="9589303"/>
            <a:ext cx="2572676" cy="2588689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86DB06CC-43B0-B087-90C7-4A58335DA976}"/>
              </a:ext>
            </a:extLst>
          </p:cNvPr>
          <p:cNvSpPr txBox="1"/>
          <p:nvPr/>
        </p:nvSpPr>
        <p:spPr>
          <a:xfrm>
            <a:off x="17429650" y="11599034"/>
            <a:ext cx="243706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MDIEU subsidie</a:t>
            </a:r>
          </a:p>
        </p:txBody>
      </p:sp>
    </p:spTree>
    <p:extLst>
      <p:ext uri="{BB962C8B-B14F-4D97-AF65-F5344CB8AC3E}">
        <p14:creationId xmlns:p14="http://schemas.microsoft.com/office/powerpoint/2010/main" val="3274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A1DB5276-7C14-6AEF-425C-B5CC3A37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712" y="2809815"/>
            <a:ext cx="22520576" cy="1016900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81C10E2-5322-3C5F-1CC6-F7E7599E39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54969" y="478398"/>
            <a:ext cx="6697319" cy="2156507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A47E9B92-045F-374D-E0F8-3C5D43AEEFD8}"/>
              </a:ext>
            </a:extLst>
          </p:cNvPr>
          <p:cNvSpPr txBox="1"/>
          <p:nvPr/>
        </p:nvSpPr>
        <p:spPr>
          <a:xfrm>
            <a:off x="-1391212" y="997525"/>
            <a:ext cx="12070080" cy="111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6600" b="1" i="0" u="none" strike="noStrike" cap="none" spc="0" normalizeH="0" baseline="0" dirty="0">
                <a:ln>
                  <a:noFill/>
                </a:ln>
                <a:solidFill>
                  <a:srgbClr val="E91A27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Vitaal Leerbedrijf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7292B45-BB98-C550-53E1-D9B53A7B7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47108" y="11455946"/>
            <a:ext cx="3145772" cy="12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3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07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nderwijs innovatie…"/>
          <p:cNvSpPr txBox="1"/>
          <p:nvPr/>
        </p:nvSpPr>
        <p:spPr>
          <a:xfrm>
            <a:off x="996214" y="5752865"/>
            <a:ext cx="15362922" cy="97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indent="-508000" algn="l" defTabSz="457200">
              <a:lnSpc>
                <a:spcPct val="160000"/>
              </a:lnSpc>
              <a:buSzPct val="123000"/>
              <a:buChar char="•"/>
              <a:defRPr sz="4000">
                <a:solidFill>
                  <a:srgbClr val="FFFFFF"/>
                </a:solidFill>
                <a:latin typeface="Codec Pro Light"/>
                <a:ea typeface="Codec Pro Light"/>
                <a:cs typeface="Codec Pro Light"/>
                <a:sym typeface="Codec Pro Light"/>
              </a:defRPr>
            </a:pPr>
            <a:endParaRPr spc="-100" dirty="0"/>
          </a:p>
        </p:txBody>
      </p:sp>
      <p:pic>
        <p:nvPicPr>
          <p:cNvPr id="17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521" y="11722100"/>
            <a:ext cx="3136901" cy="120512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" name="Tabel 1">
            <a:extLst>
              <a:ext uri="{FF2B5EF4-FFF2-40B4-BE49-F238E27FC236}">
                <a16:creationId xmlns:a16="http://schemas.microsoft.com/office/drawing/2014/main" id="{B823BFDC-D093-D893-D840-E0B4A91F9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314510"/>
              </p:ext>
            </p:extLst>
          </p:nvPr>
        </p:nvGraphicFramePr>
        <p:xfrm>
          <a:off x="2345635" y="1342535"/>
          <a:ext cx="16399565" cy="114809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5465741">
                  <a:extLst>
                    <a:ext uri="{9D8B030D-6E8A-4147-A177-3AD203B41FA5}">
                      <a16:colId xmlns:a16="http://schemas.microsoft.com/office/drawing/2014/main" val="4141932521"/>
                    </a:ext>
                  </a:extLst>
                </a:gridCol>
                <a:gridCol w="5466912">
                  <a:extLst>
                    <a:ext uri="{9D8B030D-6E8A-4147-A177-3AD203B41FA5}">
                      <a16:colId xmlns:a16="http://schemas.microsoft.com/office/drawing/2014/main" val="227192466"/>
                    </a:ext>
                  </a:extLst>
                </a:gridCol>
                <a:gridCol w="5466912">
                  <a:extLst>
                    <a:ext uri="{9D8B030D-6E8A-4147-A177-3AD203B41FA5}">
                      <a16:colId xmlns:a16="http://schemas.microsoft.com/office/drawing/2014/main" val="3901890996"/>
                    </a:ext>
                  </a:extLst>
                </a:gridCol>
              </a:tblGrid>
              <a:tr h="3293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6000" b="1" dirty="0">
                          <a:solidFill>
                            <a:srgbClr val="00FF7C"/>
                          </a:solidFill>
                          <a:effectLst/>
                        </a:rPr>
                        <a:t>Fysiek</a:t>
                      </a:r>
                      <a:r>
                        <a:rPr lang="nl-NL" sz="6000" dirty="0">
                          <a:solidFill>
                            <a:srgbClr val="00FF7C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000" dirty="0">
                          <a:solidFill>
                            <a:srgbClr val="00FF7C"/>
                          </a:solidFill>
                          <a:effectLst/>
                        </a:rPr>
                        <a:t>(zware kanten van het werken in jouw organisatie)</a:t>
                      </a:r>
                      <a:endParaRPr lang="nl-NL" sz="4000" dirty="0">
                        <a:solidFill>
                          <a:srgbClr val="00FF7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6000" b="1" dirty="0">
                          <a:solidFill>
                            <a:srgbClr val="00FF7C"/>
                          </a:solidFill>
                          <a:effectLst/>
                        </a:rPr>
                        <a:t>Mentaal</a:t>
                      </a:r>
                      <a:r>
                        <a:rPr lang="nl-NL" sz="6000" dirty="0">
                          <a:solidFill>
                            <a:srgbClr val="00FF7C"/>
                          </a:solidFill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000" dirty="0">
                          <a:solidFill>
                            <a:srgbClr val="00FF7C"/>
                          </a:solidFill>
                          <a:effectLst/>
                        </a:rPr>
                        <a:t>(zware kanten van het werken in jouw organisatie)</a:t>
                      </a:r>
                      <a:endParaRPr lang="nl-NL" sz="4000" dirty="0">
                        <a:solidFill>
                          <a:srgbClr val="00FF7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5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6000" b="1" dirty="0">
                          <a:solidFill>
                            <a:srgbClr val="00FF7C"/>
                          </a:solidFill>
                          <a:effectLst/>
                        </a:rPr>
                        <a:t>Sociaal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4000" dirty="0">
                          <a:solidFill>
                            <a:srgbClr val="00FF7C"/>
                          </a:solidFill>
                          <a:effectLst/>
                        </a:rPr>
                        <a:t>(zware kanten van het werken in jouw organisatie)</a:t>
                      </a:r>
                      <a:endParaRPr lang="nl-NL" sz="4000" dirty="0">
                        <a:solidFill>
                          <a:srgbClr val="00FF7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5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1778955"/>
                  </a:ext>
                </a:extLst>
              </a:tr>
              <a:tr h="74802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</a:pPr>
                      <a:endParaRPr lang="nl-NL" sz="6000" dirty="0">
                        <a:effectLst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nl-NL" sz="6000" dirty="0">
                        <a:effectLst/>
                      </a:endParaRP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</a:pPr>
                      <a:endParaRPr lang="nl-NL" sz="6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5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>
                          <a:effectLst/>
                        </a:rPr>
                        <a:t> </a:t>
                      </a:r>
                      <a:endParaRPr lang="nl-NL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50">
                        <a:alpha val="6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nl-NL" sz="1100" dirty="0">
                          <a:effectLst/>
                        </a:rPr>
                        <a:t> </a:t>
                      </a:r>
                      <a:endParaRPr lang="nl-NL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50">
                        <a:alpha val="6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6562413"/>
                  </a:ext>
                </a:extLst>
              </a:tr>
            </a:tbl>
          </a:graphicData>
        </a:graphic>
      </p:graphicFrame>
      <p:pic>
        <p:nvPicPr>
          <p:cNvPr id="3" name="Afbeelding 2">
            <a:extLst>
              <a:ext uri="{FF2B5EF4-FFF2-40B4-BE49-F238E27FC236}">
                <a16:creationId xmlns:a16="http://schemas.microsoft.com/office/drawing/2014/main" id="{B7F39DCB-0D87-731E-B645-485CB55C3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521" y="-1231209"/>
            <a:ext cx="3130336" cy="12707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6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3E52654-1C13-C64C-992B-B75A7EAE7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6214" y="13894076"/>
            <a:ext cx="11139813" cy="11139813"/>
          </a:xfrm>
          <a:prstGeom prst="rect">
            <a:avLst/>
          </a:prstGeom>
        </p:spPr>
      </p:pic>
      <p:sp>
        <p:nvSpPr>
          <p:cNvPr id="500" name="Wat gebeurt er al aan vitaliteit in de opleidingen?"/>
          <p:cNvSpPr txBox="1"/>
          <p:nvPr/>
        </p:nvSpPr>
        <p:spPr>
          <a:xfrm>
            <a:off x="1551121" y="2577129"/>
            <a:ext cx="21281757" cy="59503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8000">
                <a:solidFill>
                  <a:srgbClr val="37E3FF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5000" b="1" dirty="0">
                <a:latin typeface="Codec Pro Regular"/>
                <a:ea typeface="Codec Pro Regular"/>
                <a:cs typeface="Codec Pro Regular"/>
                <a:sym typeface="Codec Pro Regular"/>
              </a:rPr>
              <a:t>BEROEPSVITALITEIT, </a:t>
            </a:r>
          </a:p>
          <a:p>
            <a:pPr>
              <a:defRPr sz="8000">
                <a:solidFill>
                  <a:srgbClr val="37E3FF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sz="13000" b="1" dirty="0">
                <a:latin typeface="Codec Pro Regular"/>
                <a:ea typeface="Codec Pro Regular"/>
                <a:cs typeface="Codec Pro Regular"/>
                <a:sym typeface="Codec Pro Regular"/>
              </a:rPr>
              <a:t> “nieuwe competentie”?!</a:t>
            </a:r>
          </a:p>
          <a:p>
            <a:pPr>
              <a:defRPr sz="8000">
                <a:solidFill>
                  <a:srgbClr val="37E3FF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endParaRPr lang="nl-NL" sz="10000" b="1" dirty="0">
              <a:latin typeface="Codec Pro Regular"/>
              <a:ea typeface="Codec Pro Regular"/>
              <a:cs typeface="Codec Pro Regular"/>
              <a:sym typeface="Codec Pro Regular"/>
            </a:endParaRPr>
          </a:p>
        </p:txBody>
      </p:sp>
      <p:pic>
        <p:nvPicPr>
          <p:cNvPr id="10" name="Afbeelding" descr="Afbeelding">
            <a:extLst>
              <a:ext uri="{FF2B5EF4-FFF2-40B4-BE49-F238E27FC236}">
                <a16:creationId xmlns:a16="http://schemas.microsoft.com/office/drawing/2014/main" id="{082A2D28-B391-A34C-A296-CD20E6F77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8513" y="11716520"/>
            <a:ext cx="3134816" cy="120432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5CCCFDD8-BBA7-4EC9-A8D2-1C6A086BBEC5}"/>
              </a:ext>
            </a:extLst>
          </p:cNvPr>
          <p:cNvSpPr txBox="1"/>
          <p:nvPr/>
        </p:nvSpPr>
        <p:spPr>
          <a:xfrm>
            <a:off x="2705429" y="8163697"/>
            <a:ext cx="17979227" cy="41549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endParaRPr lang="nl-NL" sz="5000" b="1" dirty="0">
              <a:solidFill>
                <a:srgbClr val="FF0050"/>
              </a:solidFill>
            </a:endParaRPr>
          </a:p>
          <a:p>
            <a:endParaRPr lang="nl-NL" sz="5000" b="1" dirty="0">
              <a:solidFill>
                <a:srgbClr val="FF0050"/>
              </a:solidFill>
            </a:endParaRPr>
          </a:p>
          <a:p>
            <a:pPr algn="l"/>
            <a:r>
              <a:rPr lang="nl-NL" sz="5000" b="1" dirty="0">
                <a:solidFill>
                  <a:srgbClr val="FF0050"/>
                </a:solidFill>
              </a:rPr>
              <a:t>Mobiliteitsnetwerk Noord Nederland</a:t>
            </a:r>
          </a:p>
          <a:p>
            <a:pPr algn="l"/>
            <a:r>
              <a:rPr lang="nl-NL" sz="5000" b="1" dirty="0">
                <a:solidFill>
                  <a:srgbClr val="FF0050"/>
                </a:solidFill>
              </a:rPr>
              <a:t>2 november 2023</a:t>
            </a:r>
            <a:endParaRPr lang="nl-NL" sz="5000" b="1" dirty="0">
              <a:solidFill>
                <a:srgbClr val="FF0050"/>
              </a:solidFill>
              <a:latin typeface="+mj-lt"/>
            </a:endParaRPr>
          </a:p>
          <a:p>
            <a:endParaRPr lang="nl-NL" sz="3200" dirty="0">
              <a:solidFill>
                <a:srgbClr val="37E3FF"/>
              </a:solidFill>
            </a:endParaRPr>
          </a:p>
          <a:p>
            <a:pPr algn="l"/>
            <a:r>
              <a:rPr lang="nl-NL" sz="3200" dirty="0">
                <a:solidFill>
                  <a:srgbClr val="37E3FF"/>
                </a:solidFill>
              </a:rPr>
              <a:t>Patty Veen </a:t>
            </a:r>
          </a:p>
        </p:txBody>
      </p:sp>
    </p:spTree>
    <p:extLst>
      <p:ext uri="{BB962C8B-B14F-4D97-AF65-F5344CB8AC3E}">
        <p14:creationId xmlns:p14="http://schemas.microsoft.com/office/powerpoint/2010/main" val="30340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06 -0.2044 L -0.161 -1.43692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-6163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5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0" y="5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0D070C46-EFE0-49A5-FB82-CEBFB1C09CE1}"/>
              </a:ext>
            </a:extLst>
          </p:cNvPr>
          <p:cNvSpPr txBox="1"/>
          <p:nvPr/>
        </p:nvSpPr>
        <p:spPr>
          <a:xfrm>
            <a:off x="1749287" y="1192696"/>
            <a:ext cx="1846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0" cap="none" spc="0" normalizeH="0" baseline="0" noProof="0" dirty="0">
                <a:ln>
                  <a:noFill/>
                </a:ln>
                <a:solidFill>
                  <a:srgbClr val="FF0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Call </a:t>
            </a:r>
            <a:r>
              <a:rPr kumimoji="0" lang="nl-NL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to</a:t>
            </a:r>
            <a:r>
              <a:rPr kumimoji="0" lang="nl-NL" sz="9600" b="1" i="0" u="none" strike="noStrike" kern="0" cap="none" spc="0" normalizeH="0" baseline="0" noProof="0" dirty="0">
                <a:ln>
                  <a:noFill/>
                </a:ln>
                <a:solidFill>
                  <a:srgbClr val="FF0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 action </a:t>
            </a:r>
            <a:endParaRPr kumimoji="0" lang="nl-NL" sz="6000" b="0" i="0" u="none" strike="noStrike" kern="0" cap="none" spc="0" normalizeH="0" baseline="0" noProof="0" dirty="0">
              <a:ln>
                <a:noFill/>
              </a:ln>
              <a:solidFill>
                <a:srgbClr val="FF0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488212E-0D9E-D431-E78F-A5A5A79A6186}"/>
              </a:ext>
            </a:extLst>
          </p:cNvPr>
          <p:cNvSpPr txBox="1"/>
          <p:nvPr/>
        </p:nvSpPr>
        <p:spPr>
          <a:xfrm>
            <a:off x="1656521" y="3055731"/>
            <a:ext cx="21561287" cy="923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beroepsvitaliteit in </a:t>
            </a:r>
            <a:r>
              <a:rPr lang="nl-NL" sz="5400" dirty="0">
                <a:solidFill>
                  <a:srgbClr val="37E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jouw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organisatie?</a:t>
            </a:r>
          </a:p>
          <a:p>
            <a:pPr marL="857250" lvl="0" indent="-857250" algn="l">
              <a:buFont typeface="Arial" panose="020B0604020202020204" pitchFamily="34" charset="0"/>
              <a:buChar char="•"/>
            </a:pPr>
            <a:endParaRPr lang="nl-NL" sz="5400" dirty="0">
              <a:solidFill>
                <a:srgbClr val="37E3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kan het onderwijs van jullie </a:t>
            </a:r>
            <a:r>
              <a:rPr lang="nl-NL" sz="5400" dirty="0">
                <a:solidFill>
                  <a:srgbClr val="37E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leren? Zoek vanuit preventie de samenwerking!</a:t>
            </a:r>
          </a:p>
          <a:p>
            <a:pPr marL="857250" lvl="0" indent="-857250" algn="l">
              <a:buFont typeface="Arial" panose="020B0604020202020204" pitchFamily="34" charset="0"/>
              <a:buChar char="•"/>
            </a:pPr>
            <a:endParaRPr lang="nl-NL" sz="5400" dirty="0">
              <a:solidFill>
                <a:srgbClr val="37E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lvl="0" indent="-857250" algn="l">
              <a:buFont typeface="Arial" panose="020B0604020202020204" pitchFamily="34" charset="0"/>
              <a:buChar char="•"/>
            </a:pPr>
            <a:r>
              <a:rPr lang="nl-NL" sz="5400" dirty="0">
                <a:solidFill>
                  <a:srgbClr val="37E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Amplitie / P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reventie in</a:t>
            </a:r>
            <a:r>
              <a:rPr lang="nl-NL" sz="5400" dirty="0">
                <a:solidFill>
                  <a:srgbClr val="37E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richting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je organisatie (</a:t>
            </a:r>
            <a:r>
              <a:rPr lang="nl-NL" sz="5400" dirty="0" err="1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bijv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Positieve </a:t>
            </a:r>
            <a:r>
              <a:rPr lang="nl-NL" sz="5400" dirty="0">
                <a:solidFill>
                  <a:srgbClr val="37E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ezondheid om ander gesprek te voeren, scholingen nodig 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Alfa-college)</a:t>
            </a:r>
          </a:p>
          <a:p>
            <a:pPr marL="857250" lvl="0" indent="-857250" algn="l">
              <a:buFont typeface="Arial" panose="020B0604020202020204" pitchFamily="34" charset="0"/>
              <a:buChar char="•"/>
            </a:pPr>
            <a:endParaRPr lang="nl-NL" sz="5400" dirty="0">
              <a:solidFill>
                <a:srgbClr val="37E3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Aandacht voor Beroepsvitaliteit in de regio! </a:t>
            </a:r>
            <a:r>
              <a:rPr lang="nl-NL" sz="5400" dirty="0">
                <a:solidFill>
                  <a:srgbClr val="37E3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nl-NL" sz="5400" dirty="0">
                <a:solidFill>
                  <a:srgbClr val="37E3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als doel verminderen werkgebonden ziekteverzuim (gezondere mensen, gezondere werknemers, minder €, minder druk op de zorg)</a:t>
            </a:r>
            <a:endParaRPr lang="nl-NL" sz="5400" dirty="0">
              <a:solidFill>
                <a:srgbClr val="37E3FF"/>
              </a:solidFill>
            </a:endParaRPr>
          </a:p>
        </p:txBody>
      </p:sp>
      <p:pic>
        <p:nvPicPr>
          <p:cNvPr id="6" name="Afbeelding" descr="Afbeelding">
            <a:extLst>
              <a:ext uri="{FF2B5EF4-FFF2-40B4-BE49-F238E27FC236}">
                <a16:creationId xmlns:a16="http://schemas.microsoft.com/office/drawing/2014/main" id="{2F44DC26-244D-7D1C-1A70-64F6AFF513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96009" y="11914901"/>
            <a:ext cx="3136901" cy="12051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8192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7E3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Het ontstaan"/>
          <p:cNvSpPr txBox="1"/>
          <p:nvPr/>
        </p:nvSpPr>
        <p:spPr>
          <a:xfrm>
            <a:off x="1893027" y="1200915"/>
            <a:ext cx="12932437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/>
            <a:r>
              <a:rPr lang="nl-NL" sz="12000" dirty="0">
                <a:solidFill>
                  <a:srgbClr val="FF0050"/>
                </a:solidFill>
              </a:rPr>
              <a:t>Bedankt!</a:t>
            </a:r>
          </a:p>
        </p:txBody>
      </p:sp>
      <p:pic>
        <p:nvPicPr>
          <p:cNvPr id="165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470" y="11716119"/>
            <a:ext cx="3136901" cy="1205124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8E48119-C4F9-4729-8F9A-4D4CB27A0F48}"/>
              </a:ext>
            </a:extLst>
          </p:cNvPr>
          <p:cNvSpPr txBox="1"/>
          <p:nvPr/>
        </p:nvSpPr>
        <p:spPr>
          <a:xfrm>
            <a:off x="2047092" y="3508510"/>
            <a:ext cx="11036596" cy="34881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/>
            <a:r>
              <a:rPr lang="nl-NL" sz="4400" b="1" dirty="0">
                <a:solidFill>
                  <a:srgbClr val="6C207E"/>
                </a:solidFill>
                <a:effectLst/>
                <a:latin typeface="Codec Pro ExtraBold"/>
                <a:ea typeface="Calibri" panose="020F0502020204030204" pitchFamily="34" charset="0"/>
              </a:rPr>
              <a:t>Patty Veen </a:t>
            </a:r>
            <a:endParaRPr lang="nl-NL" sz="4400" dirty="0">
              <a:effectLst/>
              <a:latin typeface="Codec Pro ExtraBold"/>
              <a:ea typeface="Calibri" panose="020F0502020204030204" pitchFamily="34" charset="0"/>
            </a:endParaRPr>
          </a:p>
          <a:p>
            <a:pPr algn="l"/>
            <a:r>
              <a:rPr lang="nl-NL" sz="4400" dirty="0">
                <a:solidFill>
                  <a:srgbClr val="6C207E"/>
                </a:solidFill>
                <a:effectLst/>
                <a:latin typeface="Codec Pro ExtraBold"/>
                <a:ea typeface="Calibri" panose="020F0502020204030204" pitchFamily="34" charset="0"/>
              </a:rPr>
              <a:t>Vitaliteitscampus - Alfa-college</a:t>
            </a:r>
          </a:p>
          <a:p>
            <a:pPr algn="l"/>
            <a:r>
              <a:rPr lang="nl-NL" sz="4400" dirty="0">
                <a:solidFill>
                  <a:srgbClr val="6C207E"/>
                </a:solidFill>
                <a:latin typeface="Codec Pro ExtraBold"/>
                <a:ea typeface="Calibri" panose="020F0502020204030204" pitchFamily="34" charset="0"/>
              </a:rPr>
              <a:t>Groningen Gezond</a:t>
            </a:r>
          </a:p>
          <a:p>
            <a:pPr algn="l"/>
            <a:endParaRPr lang="nl-NL" sz="4400" dirty="0">
              <a:effectLst/>
              <a:latin typeface="Codec Pro ExtraBold"/>
              <a:ea typeface="Calibri" panose="020F0502020204030204" pitchFamily="34" charset="0"/>
            </a:endParaRPr>
          </a:p>
          <a:p>
            <a:pPr algn="l"/>
            <a:r>
              <a:rPr lang="nl-NL" sz="4400" u="sng" dirty="0">
                <a:solidFill>
                  <a:srgbClr val="6C207E"/>
                </a:solidFill>
                <a:effectLst/>
                <a:latin typeface="Codec Pro ExtraBold"/>
                <a:ea typeface="Calibri" panose="020F0502020204030204" pitchFamily="34" charset="0"/>
              </a:rPr>
              <a:t>p.veen@alfa-college.nl </a:t>
            </a:r>
            <a:endParaRPr lang="nl-NL" sz="4400" dirty="0">
              <a:effectLst/>
              <a:latin typeface="Codec Pro ExtraBold"/>
              <a:ea typeface="Calibri" panose="020F050202020403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DD744B-B4AC-4FA0-A947-43182457D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2200" y="479298"/>
            <a:ext cx="9569302" cy="12757404"/>
          </a:xfrm>
          <a:prstGeom prst="rect">
            <a:avLst/>
          </a:prstGeom>
        </p:spPr>
      </p:pic>
      <p:pic>
        <p:nvPicPr>
          <p:cNvPr id="1026" name="BA1730B8-AA6B-4440-9A42-7128FDCD6955" descr="Image-1.png">
            <a:extLst>
              <a:ext uri="{FF2B5EF4-FFF2-40B4-BE49-F238E27FC236}">
                <a16:creationId xmlns:a16="http://schemas.microsoft.com/office/drawing/2014/main" id="{4DBB1EC7-C5A0-DDBD-2F48-A4509E5EB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92" y="8545576"/>
            <a:ext cx="4214560" cy="437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5785554-6193-DA1B-BEA8-C62EC1614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75"/>
          <a:stretch/>
        </p:blipFill>
        <p:spPr>
          <a:xfrm>
            <a:off x="5333675" y="11930899"/>
            <a:ext cx="805971" cy="77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2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eeldmerk.mp4" descr="beeldmer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934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5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hthoek"/>
          <p:cNvSpPr/>
          <p:nvPr/>
        </p:nvSpPr>
        <p:spPr>
          <a:xfrm>
            <a:off x="-93134" y="-215901"/>
            <a:ext cx="24629126" cy="13931901"/>
          </a:xfrm>
          <a:prstGeom prst="rect">
            <a:avLst/>
          </a:prstGeom>
          <a:solidFill>
            <a:srgbClr val="37E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Project"/>
          <p:cNvSpPr txBox="1"/>
          <p:nvPr/>
        </p:nvSpPr>
        <p:spPr>
          <a:xfrm>
            <a:off x="958114" y="925830"/>
            <a:ext cx="225266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200">
                <a:solidFill>
                  <a:srgbClr val="510760"/>
                </a:solidFill>
                <a:latin typeface="Codec Pro Regular"/>
                <a:ea typeface="Codec Pro Regular"/>
                <a:cs typeface="Codec Pro Regular"/>
                <a:sym typeface="Codec Pro Regular"/>
              </a:defRPr>
            </a:lvl1pPr>
          </a:lstStyle>
          <a:p>
            <a:endParaRPr dirty="0"/>
          </a:p>
        </p:txBody>
      </p:sp>
      <p:pic>
        <p:nvPicPr>
          <p:cNvPr id="241" name="vita-studenten-paars.pdf" descr="vita-studenten-paars.pdf"/>
          <p:cNvPicPr>
            <a:picLocks noChangeAspect="1"/>
          </p:cNvPicPr>
          <p:nvPr/>
        </p:nvPicPr>
        <p:blipFill>
          <a:blip r:embed="rId2"/>
          <a:srcRect t="26368"/>
          <a:stretch>
            <a:fillRect/>
          </a:stretch>
        </p:blipFill>
        <p:spPr>
          <a:xfrm>
            <a:off x="-247830" y="3479324"/>
            <a:ext cx="24631830" cy="1024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9B3664-10DB-4296-88A4-9B8FD4074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471" y="11732392"/>
            <a:ext cx="3145772" cy="120512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96718403-1E47-B266-B5CD-F3B12A1B0F4B}"/>
              </a:ext>
            </a:extLst>
          </p:cNvPr>
          <p:cNvSpPr txBox="1"/>
          <p:nvPr/>
        </p:nvSpPr>
        <p:spPr>
          <a:xfrm>
            <a:off x="4921013" y="6466202"/>
            <a:ext cx="15160752" cy="21339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nl-NL" sz="6600" u="sng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Interview met voormalig Verpleegkunde student - Tessa van der Poel </a:t>
            </a:r>
            <a:endParaRPr lang="nl-NL" sz="6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1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hthoek"/>
          <p:cNvSpPr/>
          <p:nvPr/>
        </p:nvSpPr>
        <p:spPr>
          <a:xfrm>
            <a:off x="-93134" y="-215901"/>
            <a:ext cx="24629126" cy="13931901"/>
          </a:xfrm>
          <a:prstGeom prst="rect">
            <a:avLst/>
          </a:prstGeom>
          <a:solidFill>
            <a:srgbClr val="37E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Project"/>
          <p:cNvSpPr txBox="1"/>
          <p:nvPr/>
        </p:nvSpPr>
        <p:spPr>
          <a:xfrm>
            <a:off x="958114" y="925830"/>
            <a:ext cx="225266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200">
                <a:solidFill>
                  <a:srgbClr val="510760"/>
                </a:solidFill>
                <a:latin typeface="Codec Pro Regular"/>
                <a:ea typeface="Codec Pro Regular"/>
                <a:cs typeface="Codec Pro Regular"/>
                <a:sym typeface="Codec Pro Regular"/>
              </a:defRPr>
            </a:lvl1pPr>
          </a:lstStyle>
          <a:p>
            <a:endParaRPr dirty="0"/>
          </a:p>
        </p:txBody>
      </p:sp>
      <p:sp>
        <p:nvSpPr>
          <p:cNvPr id="240" name="Kansrijke generatie"/>
          <p:cNvSpPr txBox="1"/>
          <p:nvPr/>
        </p:nvSpPr>
        <p:spPr>
          <a:xfrm>
            <a:off x="3828314" y="944867"/>
            <a:ext cx="19462857" cy="1414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r">
              <a:lnSpc>
                <a:spcPct val="80000"/>
              </a:lnSpc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b="1" dirty="0"/>
              <a:t>Fysiek</a:t>
            </a:r>
            <a:endParaRPr lang="nl-NL" sz="1200" b="1" dirty="0">
              <a:latin typeface="Codec Pro Regular"/>
              <a:ea typeface="Codec Pro Regular"/>
              <a:cs typeface="Codec Pro Regular"/>
              <a:sym typeface="Codec Pro Regular"/>
            </a:endParaRPr>
          </a:p>
        </p:txBody>
      </p:sp>
      <p:pic>
        <p:nvPicPr>
          <p:cNvPr id="241" name="vita-studenten-paars.pdf" descr="vita-studenten-paars.pdf"/>
          <p:cNvPicPr>
            <a:picLocks noChangeAspect="1"/>
          </p:cNvPicPr>
          <p:nvPr/>
        </p:nvPicPr>
        <p:blipFill>
          <a:blip r:embed="rId3"/>
          <a:srcRect t="26368"/>
          <a:stretch>
            <a:fillRect/>
          </a:stretch>
        </p:blipFill>
        <p:spPr>
          <a:xfrm>
            <a:off x="-247830" y="3479324"/>
            <a:ext cx="24631830" cy="10241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69B3664-10DB-4296-88A4-9B8FD4074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57471" y="11732392"/>
            <a:ext cx="3145772" cy="1205125"/>
          </a:xfrm>
          <a:prstGeom prst="rect">
            <a:avLst/>
          </a:prstGeom>
        </p:spPr>
      </p:pic>
      <p:pic>
        <p:nvPicPr>
          <p:cNvPr id="2" name="Onlinemedia 1" title="Olijslager/Stucshop  Exoskelet">
            <a:hlinkClick r:id="" action="ppaction://media"/>
            <a:extLst>
              <a:ext uri="{FF2B5EF4-FFF2-40B4-BE49-F238E27FC236}">
                <a16:creationId xmlns:a16="http://schemas.microsoft.com/office/drawing/2014/main" id="{FC686CDE-FC2A-0CBD-784A-6BFF0B6CF3A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93134" y="-199456"/>
            <a:ext cx="24629126" cy="139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20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beeldmerk.mp4" descr="beeldmer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951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250"/>
    </mc:Choice>
    <mc:Fallback xmlns="">
      <p:transition spd="slow"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56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334" y="291497"/>
            <a:ext cx="4495550" cy="32209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6774" y="9734882"/>
            <a:ext cx="4495550" cy="322090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4B2C3CB5-EF65-A0F4-D641-6A6179325ED7}"/>
              </a:ext>
            </a:extLst>
          </p:cNvPr>
          <p:cNvSpPr txBox="1"/>
          <p:nvPr/>
        </p:nvSpPr>
        <p:spPr>
          <a:xfrm>
            <a:off x="12461913" y="3856669"/>
            <a:ext cx="10375219" cy="8043228"/>
          </a:xfrm>
          <a:prstGeom prst="rect">
            <a:avLst/>
          </a:prstGeom>
          <a:noFill/>
          <a:ln w="12700" cap="flat">
            <a:solidFill>
              <a:srgbClr val="00FF7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900" b="1" dirty="0">
              <a:solidFill>
                <a:srgbClr val="00FF7C"/>
              </a:solidFill>
              <a:latin typeface="Codec Pro Light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900" b="1" dirty="0">
                <a:solidFill>
                  <a:srgbClr val="00FF7C"/>
                </a:solidFill>
                <a:latin typeface="Codec Pro Light"/>
              </a:rPr>
              <a:t>Arbeidsmarkt krapte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9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EE47CE2-6723-ABDD-EBDF-069F0328701D}"/>
              </a:ext>
            </a:extLst>
          </p:cNvPr>
          <p:cNvSpPr txBox="1"/>
          <p:nvPr/>
        </p:nvSpPr>
        <p:spPr>
          <a:xfrm>
            <a:off x="1089472" y="3856669"/>
            <a:ext cx="10375219" cy="8043228"/>
          </a:xfrm>
          <a:prstGeom prst="rect">
            <a:avLst/>
          </a:prstGeom>
          <a:noFill/>
          <a:ln w="12700" cap="flat">
            <a:solidFill>
              <a:srgbClr val="00FF7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900" b="1" dirty="0">
              <a:solidFill>
                <a:srgbClr val="00FF7C"/>
              </a:solidFill>
              <a:latin typeface="Codec Pro Light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900" b="1" dirty="0">
                <a:solidFill>
                  <a:srgbClr val="00FF7C"/>
                </a:solidFill>
                <a:latin typeface="Codec Pro Light"/>
              </a:rPr>
              <a:t>Zorginfarct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900" b="1" dirty="0">
              <a:solidFill>
                <a:srgbClr val="00FF7C"/>
              </a:solidFill>
              <a:latin typeface="Codec Pro Light"/>
            </a:endParaRP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29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2D07DC12-5BDD-6871-6543-34FCC774B51D}"/>
              </a:ext>
            </a:extLst>
          </p:cNvPr>
          <p:cNvSpPr txBox="1"/>
          <p:nvPr/>
        </p:nvSpPr>
        <p:spPr>
          <a:xfrm>
            <a:off x="1089472" y="1029012"/>
            <a:ext cx="12971721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7200" b="1" i="0" u="none" strike="noStrike" cap="none" spc="0" normalizeH="0" baseline="0" dirty="0">
                <a:ln>
                  <a:noFill/>
                </a:ln>
                <a:solidFill>
                  <a:srgbClr val="00FF7C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Maatschappelijk uitdagingen</a:t>
            </a:r>
          </a:p>
        </p:txBody>
      </p:sp>
    </p:spTree>
    <p:extLst>
      <p:ext uri="{BB962C8B-B14F-4D97-AF65-F5344CB8AC3E}">
        <p14:creationId xmlns:p14="http://schemas.microsoft.com/office/powerpoint/2010/main" val="16115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7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4B2C3CB5-EF65-A0F4-D641-6A6179325ED7}"/>
              </a:ext>
            </a:extLst>
          </p:cNvPr>
          <p:cNvSpPr txBox="1"/>
          <p:nvPr/>
        </p:nvSpPr>
        <p:spPr>
          <a:xfrm>
            <a:off x="12502026" y="1406491"/>
            <a:ext cx="10375219" cy="11536491"/>
          </a:xfrm>
          <a:prstGeom prst="rect">
            <a:avLst/>
          </a:prstGeom>
          <a:noFill/>
          <a:ln w="12700" cap="flat">
            <a:solidFill>
              <a:srgbClr val="00FF7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>
              <a:defRPr/>
            </a:pPr>
            <a:r>
              <a:rPr lang="nl-NL" sz="12900" b="1" dirty="0">
                <a:solidFill>
                  <a:srgbClr val="00FF7C"/>
                </a:solidFill>
                <a:latin typeface="Codec Pro Light"/>
              </a:rPr>
              <a:t>Arbeidsmarkt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5400" b="1" i="0" u="none" strike="noStrike" kern="0" cap="none" spc="0" normalizeH="0" baseline="0" noProof="0" dirty="0">
              <a:ln>
                <a:noFill/>
              </a:ln>
              <a:solidFill>
                <a:srgbClr val="37E3FF"/>
              </a:solidFill>
              <a:effectLst/>
              <a:uLnTx/>
              <a:uFillTx/>
              <a:latin typeface="Codec Pro ExtraBold"/>
              <a:sym typeface="Helvetica Neue"/>
            </a:endParaRPr>
          </a:p>
          <a:p>
            <a:pPr marL="0" marR="0" lvl="0" indent="0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Werkgebonden ziekteverzuim in Nederland</a:t>
            </a:r>
          </a:p>
          <a:p>
            <a:pPr marL="0" marR="0" lvl="0" indent="0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37E3FF"/>
              </a:solidFill>
              <a:effectLst/>
              <a:uLnTx/>
              <a:uFillTx/>
              <a:latin typeface="Codec Pro ExtraBold"/>
              <a:sym typeface="Helvetica Neue"/>
            </a:endParaRPr>
          </a:p>
          <a:p>
            <a:pPr marL="685800" lvl="2" indent="-685800" algn="l">
              <a:buFont typeface="Arial" panose="020B0604020202020204" pitchFamily="34" charset="0"/>
              <a:buChar char="•"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47% van </a:t>
            </a:r>
            <a:r>
              <a:rPr lang="nl-NL" sz="4000" b="1" dirty="0">
                <a:solidFill>
                  <a:srgbClr val="37E3FF"/>
                </a:solidFill>
                <a:latin typeface="Codec Pro ExtraBold"/>
              </a:rPr>
              <a:t>de verzuimdagen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 is werkgerelateerd</a:t>
            </a:r>
          </a:p>
          <a:p>
            <a:pPr marL="685800" lvl="2" indent="-685800" algn="l">
              <a:buFont typeface="Arial" panose="020B0604020202020204" pitchFamily="34" charset="0"/>
              <a:buChar char="•"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Elke ziektedag kost een werkgever zo’n 400 euro per dag</a:t>
            </a:r>
          </a:p>
          <a:p>
            <a:pPr marL="685800" lvl="2" indent="-685800" algn="l">
              <a:buFont typeface="Arial" panose="020B0604020202020204" pitchFamily="34" charset="0"/>
              <a:buChar char="•"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Kosten 6 miljard euro per jaar landelijk</a:t>
            </a:r>
          </a:p>
          <a:p>
            <a:pPr marL="685800" lvl="2" indent="-685800" algn="l">
              <a:buFont typeface="Arial" panose="020B0604020202020204" pitchFamily="34" charset="0"/>
              <a:buChar char="•"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Ziekteverzuim 5 % (2</a:t>
            </a:r>
            <a:r>
              <a:rPr kumimoji="0" lang="nl-NL" sz="4000" b="1" i="0" u="none" strike="noStrike" kern="0" cap="none" spc="0" normalizeH="0" baseline="3000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de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sym typeface="Helvetica Neue"/>
              </a:rPr>
              <a:t> kwartaal 2023, CBS)</a:t>
            </a:r>
          </a:p>
          <a:p>
            <a:pPr marL="685800" lvl="2" indent="-685800" algn="l">
              <a:buFont typeface="Arial" panose="020B0604020202020204" pitchFamily="34" charset="0"/>
              <a:buChar char="•"/>
              <a:defRPr/>
            </a:pP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37E3FF"/>
              </a:solidFill>
              <a:effectLst/>
              <a:uLnTx/>
              <a:uFillTx/>
              <a:latin typeface="Codec Pro ExtraBold"/>
              <a:sym typeface="Helvetica Neue"/>
            </a:endParaRPr>
          </a:p>
          <a:p>
            <a:pPr>
              <a:defRPr/>
            </a:pPr>
            <a:r>
              <a:rPr kumimoji="0" lang="nl-NL" sz="4000" i="1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ea typeface="Calibri" panose="020F0502020204030204" pitchFamily="34" charset="0"/>
                <a:cs typeface="Times New Roman" panose="02020603050405020304" pitchFamily="18" charset="0"/>
                <a:sym typeface="Helvetica Neue"/>
              </a:rPr>
              <a:t>Arbeidsmarkt zorg: Noord-Nederland 5.800 zorgmedewerkers tekort. In 2031 </a:t>
            </a:r>
            <a:r>
              <a:rPr kumimoji="0" lang="nl-NL" sz="4000" i="1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nl-NL" sz="4000" i="1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ea typeface="Calibri" panose="020F0502020204030204" pitchFamily="34" charset="0"/>
                <a:cs typeface="Times New Roman" panose="02020603050405020304" pitchFamily="18" charset="0"/>
                <a:sym typeface="Helvetica Neue"/>
              </a:rPr>
              <a:t>18.600 </a:t>
            </a:r>
          </a:p>
          <a:p>
            <a:pPr>
              <a:defRPr/>
            </a:pPr>
            <a:r>
              <a:rPr lang="nl-NL" sz="4000" i="1" dirty="0">
                <a:solidFill>
                  <a:srgbClr val="37E3FF"/>
                </a:solidFill>
                <a:latin typeface="Codec Pro ExtraBold"/>
                <a:ea typeface="Calibri" panose="020F0502020204030204" pitchFamily="34" charset="0"/>
                <a:cs typeface="Times New Roman" panose="02020603050405020304" pitchFamily="18" charset="0"/>
              </a:rPr>
              <a:t>Ziekteverzuim gehandicaptenzorg: 12%</a:t>
            </a:r>
            <a:endParaRPr kumimoji="0" lang="nl-NL" sz="4000" i="1" u="none" strike="noStrike" kern="0" cap="none" spc="0" normalizeH="0" baseline="0" noProof="0" dirty="0">
              <a:ln>
                <a:noFill/>
              </a:ln>
              <a:solidFill>
                <a:srgbClr val="37E3FF"/>
              </a:solidFill>
              <a:effectLst/>
              <a:uLnTx/>
              <a:uFillTx/>
              <a:latin typeface="Codec Pro ExtraBold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  <a:p>
            <a:pPr marR="0" lvl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  <a:p>
            <a:pPr marL="685800" marR="0" lvl="0" indent="-68580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9EE47CE2-6723-ABDD-EBDF-069F0328701D}"/>
              </a:ext>
            </a:extLst>
          </p:cNvPr>
          <p:cNvSpPr txBox="1"/>
          <p:nvPr/>
        </p:nvSpPr>
        <p:spPr>
          <a:xfrm>
            <a:off x="1141229" y="1344936"/>
            <a:ext cx="10375219" cy="11598047"/>
          </a:xfrm>
          <a:prstGeom prst="rect">
            <a:avLst/>
          </a:prstGeom>
          <a:noFill/>
          <a:ln w="12700" cap="flat">
            <a:solidFill>
              <a:srgbClr val="00FF7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900" b="1" dirty="0">
                <a:solidFill>
                  <a:srgbClr val="00FF7C"/>
                </a:solidFill>
                <a:latin typeface="Codec Pro Light"/>
              </a:rPr>
              <a:t>Zorg</a:t>
            </a:r>
          </a:p>
          <a:p>
            <a:pPr>
              <a:defRPr/>
            </a:pPr>
            <a:endParaRPr lang="nl-NL" sz="7200" b="1" dirty="0">
              <a:solidFill>
                <a:srgbClr val="00FF7C"/>
              </a:solidFill>
              <a:latin typeface="Codec Pro Light"/>
            </a:endParaRPr>
          </a:p>
          <a:p>
            <a:pPr>
              <a:defRPr/>
            </a:pPr>
            <a:endParaRPr lang="nl-NL" sz="7200" b="1" dirty="0">
              <a:solidFill>
                <a:srgbClr val="00FF7C"/>
              </a:solidFill>
              <a:latin typeface="Codec Pro Light"/>
            </a:endParaRPr>
          </a:p>
          <a:p>
            <a:pPr>
              <a:defRPr/>
            </a:pPr>
            <a:endParaRPr lang="nl-NL" sz="7200" b="1" dirty="0">
              <a:solidFill>
                <a:srgbClr val="00FF7C"/>
              </a:solidFill>
              <a:latin typeface="Codec Pro Light"/>
            </a:endParaRPr>
          </a:p>
          <a:p>
            <a:pPr>
              <a:defRPr/>
            </a:pPr>
            <a:r>
              <a:rPr lang="nl-NL" sz="7200" b="1" dirty="0">
                <a:solidFill>
                  <a:srgbClr val="00FF7C"/>
                </a:solidFill>
                <a:latin typeface="Codec Pro Light"/>
              </a:rPr>
              <a:t>+5, -30, 1op6</a:t>
            </a:r>
          </a:p>
          <a:p>
            <a:pPr>
              <a:defRPr/>
            </a:pPr>
            <a:endParaRPr lang="nl-NL" sz="4000" b="1" dirty="0">
              <a:solidFill>
                <a:srgbClr val="00FF7C"/>
              </a:solidFill>
              <a:latin typeface="Codec Pro Light"/>
            </a:endParaRPr>
          </a:p>
          <a:p>
            <a:pPr>
              <a:defRPr/>
            </a:pPr>
            <a:r>
              <a:rPr lang="nl-NL" sz="4000" b="1" dirty="0">
                <a:solidFill>
                  <a:srgbClr val="37E3FF"/>
                </a:solidFill>
                <a:latin typeface="Calibri" panose="020F0502020204030204"/>
              </a:rPr>
              <a:t>Gezondheidsverschillen:</a:t>
            </a:r>
          </a:p>
          <a:p>
            <a:pPr>
              <a:defRPr/>
            </a:pPr>
            <a:r>
              <a:rPr lang="nl-NL" sz="4000" b="1" dirty="0">
                <a:solidFill>
                  <a:srgbClr val="37E3FF"/>
                </a:solidFill>
                <a:latin typeface="Calibri" panose="020F0502020204030204"/>
              </a:rPr>
              <a:t>7,5 jaar korter leven </a:t>
            </a:r>
          </a:p>
          <a:p>
            <a:pPr>
              <a:defRPr/>
            </a:pPr>
            <a:r>
              <a:rPr lang="nl-NL" sz="4000" b="1" dirty="0">
                <a:solidFill>
                  <a:srgbClr val="37E3FF"/>
                </a:solidFill>
                <a:latin typeface="Calibri" panose="020F0502020204030204"/>
              </a:rPr>
              <a:t>18 jaar korter in mindere gezondheid!</a:t>
            </a: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FF7C"/>
                </a:solidFill>
                <a:effectLst/>
                <a:uLnTx/>
                <a:uFillTx/>
                <a:latin typeface="Codec Pro Light"/>
                <a:sym typeface="Helvetica Neue"/>
              </a:rPr>
              <a:t> </a:t>
            </a:r>
            <a:br>
              <a:rPr kumimoji="0" lang="nl-NL" sz="9600" b="1" i="0" u="none" strike="noStrike" kern="0" cap="none" spc="0" normalizeH="0" baseline="0" noProof="0" dirty="0">
                <a:ln>
                  <a:noFill/>
                </a:ln>
                <a:solidFill>
                  <a:srgbClr val="00FF7C"/>
                </a:solidFill>
                <a:effectLst/>
                <a:uLnTx/>
                <a:uFillTx/>
                <a:latin typeface="Codec Pro Light"/>
                <a:sym typeface="Helvetica Neue"/>
              </a:rPr>
            </a:br>
            <a:endParaRPr kumimoji="0" lang="nl-NL" sz="1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  <a:p>
            <a:pPr>
              <a:defRPr/>
            </a:pPr>
            <a:endParaRPr lang="nl-NL" sz="1000" b="1" dirty="0">
              <a:solidFill>
                <a:srgbClr val="00FF7C"/>
              </a:solidFill>
              <a:latin typeface="Codec Pr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nl-NL" sz="1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  <a:p>
            <a:pPr>
              <a:defRPr/>
            </a:pPr>
            <a:endParaRPr lang="nl-NL" sz="1000" b="1" dirty="0">
              <a:solidFill>
                <a:srgbClr val="00FF7C"/>
              </a:solidFill>
              <a:latin typeface="Codec Pro Ligh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endParaRPr kumimoji="0" lang="nl-NL" sz="1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ea typeface="Calibri" panose="020F0502020204030204" pitchFamily="34" charset="0"/>
              <a:cs typeface="Times New Roman" panose="02020603050405020304" pitchFamily="18" charset="0"/>
              <a:sym typeface="Helvetica Neue"/>
            </a:endParaRPr>
          </a:p>
          <a:p>
            <a:pPr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ea typeface="Calibri" panose="020F0502020204030204" pitchFamily="34" charset="0"/>
                <a:cs typeface="Times New Roman" panose="02020603050405020304" pitchFamily="18" charset="0"/>
                <a:sym typeface="Helvetica Neue"/>
              </a:rPr>
              <a:t>Zorgtransitie: Van cure en care </a:t>
            </a:r>
          </a:p>
          <a:p>
            <a:pPr marL="0" marR="0" lvl="0" indent="0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odec Pro ExtraBold"/>
                <a:ea typeface="Calibri" panose="020F0502020204030204" pitchFamily="34" charset="0"/>
                <a:cs typeface="Times New Roman" panose="02020603050405020304" pitchFamily="18" charset="0"/>
                <a:sym typeface="Helvetica Neue"/>
              </a:rPr>
              <a:t>naar preventie en amplitie  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4000" b="1" i="0" u="none" strike="noStrike" kern="0" cap="none" spc="0" normalizeH="0" baseline="0" noProof="0" dirty="0">
              <a:ln>
                <a:noFill/>
              </a:ln>
              <a:solidFill>
                <a:srgbClr val="00FF7C"/>
              </a:solidFill>
              <a:effectLst/>
              <a:uLnTx/>
              <a:uFillTx/>
              <a:latin typeface="Codec Pro Light"/>
              <a:sym typeface="Helvetica Neue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A84D995-2FED-74CF-1479-53C45DB08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6755" y="3881188"/>
            <a:ext cx="9644166" cy="211564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775DA4B-2284-75E4-5357-6F513DF2F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9628" y="11139926"/>
            <a:ext cx="2346577" cy="233916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2475EDFA-8700-3764-A5EF-A30948591C0E}"/>
              </a:ext>
            </a:extLst>
          </p:cNvPr>
          <p:cNvSpPr txBox="1"/>
          <p:nvPr/>
        </p:nvSpPr>
        <p:spPr>
          <a:xfrm>
            <a:off x="17781054" y="12309508"/>
            <a:ext cx="349857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1" u="none" strike="noStrike" cap="none" spc="0" normalizeH="0" baseline="0" dirty="0">
                <a:ln>
                  <a:noFill/>
                </a:ln>
                <a:solidFill>
                  <a:srgbClr val="37E3FF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TNO Arbobalans 2020</a:t>
            </a:r>
          </a:p>
        </p:txBody>
      </p:sp>
    </p:spTree>
    <p:extLst>
      <p:ext uri="{BB962C8B-B14F-4D97-AF65-F5344CB8AC3E}">
        <p14:creationId xmlns:p14="http://schemas.microsoft.com/office/powerpoint/2010/main" val="1161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07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Onderwijs innovatie…"/>
          <p:cNvSpPr txBox="1"/>
          <p:nvPr/>
        </p:nvSpPr>
        <p:spPr>
          <a:xfrm>
            <a:off x="996214" y="5752865"/>
            <a:ext cx="15362922" cy="976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08000" marR="0" lvl="0" indent="-508000" algn="l" defTabSz="457200" rtl="0" eaLnBrk="1" fontAlgn="auto" latinLnBrk="0" hangingPunct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000">
                <a:solidFill>
                  <a:srgbClr val="FFFFFF"/>
                </a:solidFill>
                <a:latin typeface="Codec Pro Light"/>
                <a:ea typeface="Codec Pro Light"/>
                <a:cs typeface="Codec Pro Light"/>
                <a:sym typeface="Codec Pro Light"/>
              </a:defRPr>
            </a:pPr>
            <a:endParaRPr kumimoji="0" sz="4000" b="0" i="0" u="none" strike="noStrike" kern="0" cap="none" spc="-1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dec Pro Light"/>
              <a:sym typeface="Codec Pro Light"/>
            </a:endParaRPr>
          </a:p>
        </p:txBody>
      </p:sp>
      <p:pic>
        <p:nvPicPr>
          <p:cNvPr id="179" name="Afbeelding" descr="Afbeeld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7521" y="11722100"/>
            <a:ext cx="3136901" cy="1205124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9067460-8F20-4618-A22F-4F914C5F9FC9}"/>
              </a:ext>
            </a:extLst>
          </p:cNvPr>
          <p:cNvSpPr txBox="1"/>
          <p:nvPr/>
        </p:nvSpPr>
        <p:spPr>
          <a:xfrm>
            <a:off x="9961049" y="1090817"/>
            <a:ext cx="9552532" cy="112338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0000" b="0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‘De echte oplossing voor de stijgende zorgkosten vind je niet in de zorg, maar in het onderwijs’ </a:t>
            </a:r>
          </a:p>
          <a:p>
            <a:pPr marL="0" marR="0" lvl="0" indent="0" algn="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Helvetica Neue"/>
                <a:ea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(6 juli 2020, Financieel Dagblad)</a:t>
            </a: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37E3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13" name="Graphic 12" descr="Lijndiagram met effen opvulling">
            <a:extLst>
              <a:ext uri="{FF2B5EF4-FFF2-40B4-BE49-F238E27FC236}">
                <a16:creationId xmlns:a16="http://schemas.microsoft.com/office/drawing/2014/main" id="{0306F5CE-0C4E-4FCD-BD36-F9A96D0A7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9578" y="6858000"/>
            <a:ext cx="6765363" cy="676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5F23B241-928E-9548-CE25-E285D1F79B6A}"/>
              </a:ext>
            </a:extLst>
          </p:cNvPr>
          <p:cNvGrpSpPr/>
          <p:nvPr/>
        </p:nvGrpSpPr>
        <p:grpSpPr>
          <a:xfrm>
            <a:off x="1083307" y="7474226"/>
            <a:ext cx="19649720" cy="5442753"/>
            <a:chOff x="661104" y="2687625"/>
            <a:chExt cx="20348831" cy="6074966"/>
          </a:xfrm>
        </p:grpSpPr>
        <p:sp>
          <p:nvSpPr>
            <p:cNvPr id="18" name="Rechthoek: afgeronde hoeken 17">
              <a:extLst>
                <a:ext uri="{FF2B5EF4-FFF2-40B4-BE49-F238E27FC236}">
                  <a16:creationId xmlns:a16="http://schemas.microsoft.com/office/drawing/2014/main" id="{D7DA0938-36B9-8FDA-DE47-EB31E8E82514}"/>
                </a:ext>
              </a:extLst>
            </p:cNvPr>
            <p:cNvSpPr/>
            <p:nvPr/>
          </p:nvSpPr>
          <p:spPr>
            <a:xfrm>
              <a:off x="661104" y="7221585"/>
              <a:ext cx="18753948" cy="818274"/>
            </a:xfrm>
            <a:prstGeom prst="roundRect">
              <a:avLst/>
            </a:prstGeom>
            <a:solidFill>
              <a:srgbClr val="37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anose="00000500000000000000" pitchFamily="2" charset="0"/>
                  <a:ea typeface="+mn-ea"/>
                  <a:cs typeface="+mn-cs"/>
                  <a:sym typeface="Helvetica Neue"/>
                </a:rPr>
                <a:t>Lerende netwerken</a:t>
              </a:r>
            </a:p>
          </p:txBody>
        </p:sp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268C9142-90BD-0165-5A39-96997650768E}"/>
                </a:ext>
              </a:extLst>
            </p:cNvPr>
            <p:cNvSpPr/>
            <p:nvPr/>
          </p:nvSpPr>
          <p:spPr>
            <a:xfrm>
              <a:off x="661104" y="6002063"/>
              <a:ext cx="18753948" cy="818274"/>
            </a:xfrm>
            <a:prstGeom prst="roundRect">
              <a:avLst/>
            </a:prstGeom>
            <a:solidFill>
              <a:srgbClr val="37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anose="00000500000000000000" pitchFamily="2" charset="0"/>
                  <a:ea typeface="+mn-ea"/>
                  <a:cs typeface="+mn-cs"/>
                  <a:sym typeface="Helvetica Neue"/>
                </a:rPr>
                <a:t>Evidence-informed werken</a:t>
              </a:r>
            </a:p>
          </p:txBody>
        </p:sp>
        <p:sp>
          <p:nvSpPr>
            <p:cNvPr id="16" name="Rechthoek: afgeronde hoeken 15">
              <a:extLst>
                <a:ext uri="{FF2B5EF4-FFF2-40B4-BE49-F238E27FC236}">
                  <a16:creationId xmlns:a16="http://schemas.microsoft.com/office/drawing/2014/main" id="{4A22F7B8-62AD-1853-49AC-DF2F6B2E2842}"/>
                </a:ext>
              </a:extLst>
            </p:cNvPr>
            <p:cNvSpPr/>
            <p:nvPr/>
          </p:nvSpPr>
          <p:spPr>
            <a:xfrm>
              <a:off x="661104" y="4776985"/>
              <a:ext cx="18753948" cy="818274"/>
            </a:xfrm>
            <a:prstGeom prst="roundRect">
              <a:avLst/>
            </a:prstGeom>
            <a:solidFill>
              <a:srgbClr val="37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anose="00000500000000000000" pitchFamily="2" charset="0"/>
                  <a:ea typeface="+mn-ea"/>
                  <a:cs typeface="+mn-cs"/>
                  <a:sym typeface="Helvetica Neue"/>
                </a:rPr>
                <a:t>Technologie</a:t>
              </a:r>
            </a:p>
          </p:txBody>
        </p:sp>
        <p:sp>
          <p:nvSpPr>
            <p:cNvPr id="15" name="Rechthoek: afgeronde hoeken 14">
              <a:extLst>
                <a:ext uri="{FF2B5EF4-FFF2-40B4-BE49-F238E27FC236}">
                  <a16:creationId xmlns:a16="http://schemas.microsoft.com/office/drawing/2014/main" id="{223661B6-97DC-0932-CE52-5F726EDEC467}"/>
                </a:ext>
              </a:extLst>
            </p:cNvPr>
            <p:cNvSpPr/>
            <p:nvPr/>
          </p:nvSpPr>
          <p:spPr>
            <a:xfrm>
              <a:off x="661104" y="3551907"/>
              <a:ext cx="18753948" cy="818274"/>
            </a:xfrm>
            <a:prstGeom prst="roundRect">
              <a:avLst/>
            </a:prstGeom>
            <a:solidFill>
              <a:srgbClr val="37E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anose="00000500000000000000" pitchFamily="2" charset="0"/>
                  <a:ea typeface="+mn-ea"/>
                  <a:cs typeface="+mn-cs"/>
                  <a:sym typeface="Helvetica Neue"/>
                </a:rPr>
                <a:t>Positieve gezondheid</a:t>
              </a:r>
            </a:p>
          </p:txBody>
        </p:sp>
        <p:sp>
          <p:nvSpPr>
            <p:cNvPr id="11" name="Rechthoek: afgeronde hoeken 10">
              <a:extLst>
                <a:ext uri="{FF2B5EF4-FFF2-40B4-BE49-F238E27FC236}">
                  <a16:creationId xmlns:a16="http://schemas.microsoft.com/office/drawing/2014/main" id="{9E36C5AF-2F95-A663-6A5E-8E342B38713E}"/>
                </a:ext>
              </a:extLst>
            </p:cNvPr>
            <p:cNvSpPr/>
            <p:nvPr/>
          </p:nvSpPr>
          <p:spPr>
            <a:xfrm>
              <a:off x="12376895" y="2687625"/>
              <a:ext cx="4022846" cy="6074962"/>
            </a:xfrm>
            <a:prstGeom prst="roundRect">
              <a:avLst/>
            </a:prstGeom>
            <a:solidFill>
              <a:srgbClr val="B1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itchFamily="2"/>
                  <a:ea typeface="+mn-ea"/>
                  <a:cs typeface="+mn-cs"/>
                  <a:sym typeface="Helvetica Neue"/>
                </a:rPr>
                <a:t>Vitaliteit in zorg, welzijn en sport  beroepen</a:t>
              </a:r>
            </a:p>
          </p:txBody>
        </p:sp>
        <p:sp>
          <p:nvSpPr>
            <p:cNvPr id="14" name="Rechthoek: afgeronde hoeken 13">
              <a:extLst>
                <a:ext uri="{FF2B5EF4-FFF2-40B4-BE49-F238E27FC236}">
                  <a16:creationId xmlns:a16="http://schemas.microsoft.com/office/drawing/2014/main" id="{8D0DB5BA-CDE8-9D6B-1B31-57A3137163B9}"/>
                </a:ext>
              </a:extLst>
            </p:cNvPr>
            <p:cNvSpPr/>
            <p:nvPr/>
          </p:nvSpPr>
          <p:spPr>
            <a:xfrm>
              <a:off x="16987089" y="2687629"/>
              <a:ext cx="4022846" cy="6074962"/>
            </a:xfrm>
            <a:prstGeom prst="roundRect">
              <a:avLst/>
            </a:prstGeom>
            <a:solidFill>
              <a:srgbClr val="B1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itchFamily="2"/>
                  <a:ea typeface="+mn-ea"/>
                  <a:cs typeface="+mn-cs"/>
                  <a:sym typeface="Helvetica Neue"/>
                </a:rPr>
                <a:t>Integraal werken aan vitaliteit in de wijk</a:t>
              </a:r>
            </a:p>
          </p:txBody>
        </p:sp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01BC273D-AFE8-69A7-648B-D4BBA029D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35882" y="7342715"/>
              <a:ext cx="2918528" cy="1121302"/>
            </a:xfrm>
            <a:prstGeom prst="rect">
              <a:avLst/>
            </a:prstGeom>
          </p:spPr>
        </p:pic>
        <p:sp>
          <p:nvSpPr>
            <p:cNvPr id="10" name="Rechthoek: afgeronde hoeken 9">
              <a:extLst>
                <a:ext uri="{FF2B5EF4-FFF2-40B4-BE49-F238E27FC236}">
                  <a16:creationId xmlns:a16="http://schemas.microsoft.com/office/drawing/2014/main" id="{794DB827-A574-B50A-FA0A-68D1E1ECDB1B}"/>
                </a:ext>
              </a:extLst>
            </p:cNvPr>
            <p:cNvSpPr/>
            <p:nvPr/>
          </p:nvSpPr>
          <p:spPr>
            <a:xfrm>
              <a:off x="7766703" y="2687627"/>
              <a:ext cx="4022846" cy="6074962"/>
            </a:xfrm>
            <a:prstGeom prst="roundRect">
              <a:avLst/>
            </a:prstGeom>
            <a:solidFill>
              <a:srgbClr val="B1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nl-NL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1126"/>
                  </a:solidFill>
                  <a:effectLst/>
                  <a:uLnTx/>
                  <a:uFillTx/>
                  <a:latin typeface="Mangal Pro" pitchFamily="2"/>
                  <a:ea typeface="+mn-ea"/>
                  <a:cs typeface="+mn-cs"/>
                  <a:sym typeface="Helvetica Neue"/>
                </a:rPr>
                <a:t>Vitaliteit van toekomstige mbo professionals</a:t>
              </a:r>
            </a:p>
          </p:txBody>
        </p:sp>
      </p:grpSp>
      <p:pic>
        <p:nvPicPr>
          <p:cNvPr id="4" name="Afbeelding 3">
            <a:extLst>
              <a:ext uri="{FF2B5EF4-FFF2-40B4-BE49-F238E27FC236}">
                <a16:creationId xmlns:a16="http://schemas.microsoft.com/office/drawing/2014/main" id="{55A115ED-DAC7-70D0-45D2-CFA89BB27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2773" y="538183"/>
            <a:ext cx="9303302" cy="6340390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0D070C46-EFE0-49A5-FB82-CEBFB1C09CE1}"/>
              </a:ext>
            </a:extLst>
          </p:cNvPr>
          <p:cNvSpPr txBox="1"/>
          <p:nvPr/>
        </p:nvSpPr>
        <p:spPr>
          <a:xfrm>
            <a:off x="1749287" y="1669774"/>
            <a:ext cx="1044271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9600" b="1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Vitaliteitscampus</a:t>
            </a:r>
          </a:p>
          <a:p>
            <a:pPr marL="0" marR="0" lvl="0" indent="0" algn="ctr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Helvetica Neue"/>
            </a:endParaRP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0" i="0" u="none" strike="noStrike" kern="0" cap="none" spc="0" normalizeH="0" baseline="0" noProof="0" dirty="0">
                <a:ln>
                  <a:noFill/>
                </a:ln>
                <a:solidFill>
                  <a:srgbClr val="37E3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Helvetica Neue"/>
              </a:rPr>
              <a:t>Bijdragen aan het vergroten van de vitaliteit in de regio</a:t>
            </a:r>
          </a:p>
        </p:txBody>
      </p:sp>
    </p:spTree>
    <p:extLst>
      <p:ext uri="{BB962C8B-B14F-4D97-AF65-F5344CB8AC3E}">
        <p14:creationId xmlns:p14="http://schemas.microsoft.com/office/powerpoint/2010/main" val="277003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echthoek"/>
          <p:cNvSpPr/>
          <p:nvPr/>
        </p:nvSpPr>
        <p:spPr>
          <a:xfrm>
            <a:off x="-42334" y="-107950"/>
            <a:ext cx="24629126" cy="13931901"/>
          </a:xfrm>
          <a:prstGeom prst="rect">
            <a:avLst/>
          </a:prstGeom>
          <a:solidFill>
            <a:srgbClr val="37E3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239" name="Project"/>
          <p:cNvSpPr txBox="1"/>
          <p:nvPr/>
        </p:nvSpPr>
        <p:spPr>
          <a:xfrm>
            <a:off x="958114" y="925830"/>
            <a:ext cx="2252663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3200">
                <a:solidFill>
                  <a:srgbClr val="510760"/>
                </a:solidFill>
                <a:latin typeface="Codec Pro Regular"/>
                <a:ea typeface="Codec Pro Regular"/>
                <a:cs typeface="Codec Pro Regular"/>
                <a:sym typeface="Codec Pro Regular"/>
              </a:defRPr>
            </a:lvl1pPr>
          </a:lstStyle>
          <a:p>
            <a:endParaRPr dirty="0"/>
          </a:p>
        </p:txBody>
      </p:sp>
      <p:sp>
        <p:nvSpPr>
          <p:cNvPr id="240" name="Kansrijke generatie"/>
          <p:cNvSpPr txBox="1"/>
          <p:nvPr/>
        </p:nvSpPr>
        <p:spPr>
          <a:xfrm>
            <a:off x="894614" y="785956"/>
            <a:ext cx="22879786" cy="26952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b="1" dirty="0"/>
              <a:t>Beroepsvitaliteit in alle </a:t>
            </a:r>
          </a:p>
          <a:p>
            <a:pPr>
              <a:lnSpc>
                <a:spcPct val="80000"/>
              </a:lnSpc>
              <a:defRPr sz="10400">
                <a:solidFill>
                  <a:srgbClr val="510760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pPr>
            <a:r>
              <a:rPr lang="nl-NL" b="1" dirty="0"/>
              <a:t>opleidingen / beroepen</a:t>
            </a:r>
            <a:endParaRPr sz="1200" b="1" dirty="0">
              <a:latin typeface="Codec Pro Regular"/>
              <a:ea typeface="Codec Pro Regular"/>
              <a:cs typeface="Codec Pro Regular"/>
              <a:sym typeface="Codec Pro Regular"/>
            </a:endParaRPr>
          </a:p>
        </p:txBody>
      </p:sp>
      <p:pic>
        <p:nvPicPr>
          <p:cNvPr id="241" name="vita-studenten-paars.pdf" descr="vita-studenten-paars.pdf"/>
          <p:cNvPicPr>
            <a:picLocks noChangeAspect="1"/>
          </p:cNvPicPr>
          <p:nvPr/>
        </p:nvPicPr>
        <p:blipFill>
          <a:blip r:embed="rId2"/>
          <a:srcRect t="26368"/>
          <a:stretch>
            <a:fillRect/>
          </a:stretch>
        </p:blipFill>
        <p:spPr>
          <a:xfrm>
            <a:off x="-196423" y="3851949"/>
            <a:ext cx="24631830" cy="1024159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83AFB3DA-BA26-480F-A7AD-E648E97E3674}"/>
              </a:ext>
            </a:extLst>
          </p:cNvPr>
          <p:cNvSpPr txBox="1"/>
          <p:nvPr/>
        </p:nvSpPr>
        <p:spPr>
          <a:xfrm>
            <a:off x="3338623" y="5393730"/>
            <a:ext cx="18202939" cy="5632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nl-NL" sz="12000" dirty="0">
                <a:solidFill>
                  <a:srgbClr val="510760"/>
                </a:solidFill>
                <a:latin typeface="Codec Pro ExtraBold"/>
              </a:rPr>
              <a:t>Wat heb ik nodig om mijn (toekomstige) beroep vitaal en duurzaam uit te voeren?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99DDB13-1996-228E-91B8-A34CA47A3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7471" y="11732392"/>
            <a:ext cx="3145772" cy="120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Projecten Jaar 2"/>
          <p:cNvSpPr txBox="1"/>
          <p:nvPr/>
        </p:nvSpPr>
        <p:spPr>
          <a:xfrm>
            <a:off x="1115554" y="1750234"/>
            <a:ext cx="22526631" cy="1157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lnSpc>
                <a:spcPct val="80000"/>
              </a:lnSpc>
              <a:defRPr sz="10400">
                <a:solidFill>
                  <a:srgbClr val="002644"/>
                </a:solidFill>
                <a:latin typeface="Codec Pro ExtraBold"/>
                <a:ea typeface="Codec Pro ExtraBold"/>
                <a:cs typeface="Codec Pro ExtraBold"/>
                <a:sym typeface="Codec Pro ExtraBold"/>
              </a:defRPr>
            </a:lvl1pPr>
          </a:lstStyle>
          <a:p>
            <a:pPr lvl="0" algn="ctr">
              <a:defRPr>
                <a:solidFill>
                  <a:srgbClr val="000000"/>
                </a:solidFill>
              </a:defRPr>
            </a:pPr>
            <a:r>
              <a:rPr lang="nl-NL" sz="11000" b="1" dirty="0">
                <a:solidFill>
                  <a:srgbClr val="D1E2E8"/>
                </a:solidFill>
              </a:rPr>
              <a:t>Preventie op het gebied van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nl-NL" sz="11000" b="1" dirty="0">
                <a:solidFill>
                  <a:srgbClr val="D1E2E8"/>
                </a:solidFill>
              </a:rPr>
              <a:t>duurzame inzetbaarheid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nl-NL" sz="11000" b="1" dirty="0">
                <a:solidFill>
                  <a:srgbClr val="D1E2E8"/>
                </a:solidFill>
              </a:rPr>
              <a:t>start met aandacht voor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nl-NL" sz="11000" b="1" dirty="0">
                <a:solidFill>
                  <a:srgbClr val="D1E2E8"/>
                </a:solidFill>
              </a:rPr>
              <a:t>Beroepsvitaliteit in opleidingen!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nl-NL" sz="11000" b="1" dirty="0">
              <a:solidFill>
                <a:srgbClr val="D1E2E8"/>
              </a:solidFill>
            </a:endParaRP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nl-NL" sz="11000" b="1" dirty="0">
                <a:solidFill>
                  <a:srgbClr val="D1E2E8"/>
                </a:solidFill>
              </a:rPr>
              <a:t>Dit is een gezamenlijke opdracht </a:t>
            </a:r>
          </a:p>
          <a:p>
            <a:pPr lvl="0" algn="ctr">
              <a:defRPr>
                <a:solidFill>
                  <a:srgbClr val="000000"/>
                </a:solidFill>
              </a:defRPr>
            </a:pPr>
            <a:r>
              <a:rPr lang="nl-NL" sz="11000" b="1" dirty="0">
                <a:solidFill>
                  <a:srgbClr val="D1E2E8"/>
                </a:solidFill>
              </a:rPr>
              <a:t>voor onderwijs en werkveld! </a:t>
            </a:r>
          </a:p>
          <a:p>
            <a:pPr lvl="0">
              <a:defRPr>
                <a:solidFill>
                  <a:srgbClr val="000000"/>
                </a:solidFill>
              </a:defRPr>
            </a:pPr>
            <a:endParaRPr lang="nl-NL" sz="8000" b="1" dirty="0">
              <a:solidFill>
                <a:srgbClr val="D1E2E8"/>
              </a:solidFill>
            </a:endParaRPr>
          </a:p>
          <a:p>
            <a:pPr lvl="0">
              <a:defRPr>
                <a:solidFill>
                  <a:srgbClr val="000000"/>
                </a:solidFill>
              </a:defRPr>
            </a:pPr>
            <a:endParaRPr lang="nl-NL" sz="8000" b="1" dirty="0">
              <a:solidFill>
                <a:srgbClr val="D1E2E8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2EC32C97-B083-444E-BD47-6E4B5D3273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58514" y="11736590"/>
            <a:ext cx="3134815" cy="120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82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JOGG - Rood">
  <a:themeElements>
    <a:clrScheme name="JOGG - Rood">
      <a:dk1>
        <a:sysClr val="windowText" lastClr="000000"/>
      </a:dk1>
      <a:lt1>
        <a:sysClr val="window" lastClr="FFFFFF"/>
      </a:lt1>
      <a:dk2>
        <a:srgbClr val="E8564F"/>
      </a:dk2>
      <a:lt2>
        <a:srgbClr val="FBBEE6"/>
      </a:lt2>
      <a:accent1>
        <a:srgbClr val="7AC3E7"/>
      </a:accent1>
      <a:accent2>
        <a:srgbClr val="A1D078"/>
      </a:accent2>
      <a:accent3>
        <a:srgbClr val="E8564F"/>
      </a:accent3>
      <a:accent4>
        <a:srgbClr val="F58349"/>
      </a:accent4>
      <a:accent5>
        <a:srgbClr val="FFC943"/>
      </a:accent5>
      <a:accent6>
        <a:srgbClr val="917FEE"/>
      </a:accent6>
      <a:hlink>
        <a:srgbClr val="000000"/>
      </a:hlink>
      <a:folHlink>
        <a:srgbClr val="000000"/>
      </a:folHlink>
    </a:clrScheme>
    <a:fontScheme name="HouschkaAlt">
      <a:majorFont>
        <a:latin typeface="HouschkaAltBold"/>
        <a:ea typeface=""/>
        <a:cs typeface=""/>
      </a:majorFont>
      <a:minorFont>
        <a:latin typeface="HouschkaAltMedium"/>
        <a:ea typeface=""/>
        <a:cs typeface="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OGG_Basis_presentatie_v03" id="{BAB38A60-E951-CA4F-9D63-5908873FFA17}" vid="{68159E00-9BFD-F949-BB25-787FEAA4DF30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2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2_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485287DFD2F641A009DCDBD65DAE59" ma:contentTypeVersion="12" ma:contentTypeDescription="Een nieuw document maken." ma:contentTypeScope="" ma:versionID="24af17389ca7ff3250ed1792c65e62f9">
  <xsd:schema xmlns:xsd="http://www.w3.org/2001/XMLSchema" xmlns:xs="http://www.w3.org/2001/XMLSchema" xmlns:p="http://schemas.microsoft.com/office/2006/metadata/properties" xmlns:ns2="b78c0ed9-b28f-4882-aeb8-dd3ca9d75d1e" xmlns:ns3="d5aa8403-4e7d-4700-b149-a5778cd7cef8" targetNamespace="http://schemas.microsoft.com/office/2006/metadata/properties" ma:root="true" ma:fieldsID="6f721b296643d68abc71e375b52ebb69" ns2:_="" ns3:_="">
    <xsd:import namespace="b78c0ed9-b28f-4882-aeb8-dd3ca9d75d1e"/>
    <xsd:import namespace="d5aa8403-4e7d-4700-b149-a5778cd7cef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8c0ed9-b28f-4882-aeb8-dd3ca9d75d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aa8403-4e7d-4700-b149-a5778cd7cef8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6531916-65A9-4E2E-B521-33ECEF0F1C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108CCC-4A23-4382-B2CF-1BFF66A2B5CE}">
  <ds:schemaRefs>
    <ds:schemaRef ds:uri="http://schemas.openxmlformats.org/package/2006/metadata/core-properties"/>
    <ds:schemaRef ds:uri="http://purl.org/dc/elements/1.1/"/>
    <ds:schemaRef ds:uri="b78c0ed9-b28f-4882-aeb8-dd3ca9d75d1e"/>
    <ds:schemaRef ds:uri="http://schemas.microsoft.com/office/2006/documentManagement/types"/>
    <ds:schemaRef ds:uri="http://schemas.microsoft.com/office/2006/metadata/properties"/>
    <ds:schemaRef ds:uri="http://purl.org/dc/terms/"/>
    <ds:schemaRef ds:uri="http://www.w3.org/XML/1998/namespace"/>
    <ds:schemaRef ds:uri="http://schemas.microsoft.com/office/infopath/2007/PartnerControls"/>
    <ds:schemaRef ds:uri="d5aa8403-4e7d-4700-b149-a5778cd7cef8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E10815C-AE7E-4110-BA95-83F2B4BE2FEE}">
  <ds:schemaRefs>
    <ds:schemaRef ds:uri="b78c0ed9-b28f-4882-aeb8-dd3ca9d75d1e"/>
    <ds:schemaRef ds:uri="d5aa8403-4e7d-4700-b149-a5778cd7cef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937</Words>
  <Application>Microsoft Office PowerPoint</Application>
  <PresentationFormat>Aangepast</PresentationFormat>
  <Paragraphs>162</Paragraphs>
  <Slides>24</Slides>
  <Notes>3</Notes>
  <HiddenSlides>0</HiddenSlides>
  <MMClips>6</MMClips>
  <ScaleCrop>false</ScaleCrop>
  <HeadingPairs>
    <vt:vector size="6" baseType="variant">
      <vt:variant>
        <vt:lpstr>Gebruikte lettertypen</vt:lpstr>
      </vt:variant>
      <vt:variant>
        <vt:i4>14</vt:i4>
      </vt:variant>
      <vt:variant>
        <vt:lpstr>Thema</vt:lpstr>
      </vt:variant>
      <vt:variant>
        <vt:i4>5</vt:i4>
      </vt:variant>
      <vt:variant>
        <vt:lpstr>Diatitels</vt:lpstr>
      </vt:variant>
      <vt:variant>
        <vt:i4>24</vt:i4>
      </vt:variant>
    </vt:vector>
  </HeadingPairs>
  <TitlesOfParts>
    <vt:vector size="43" baseType="lpstr">
      <vt:lpstr>Apple SD Gothic Neo Regular</vt:lpstr>
      <vt:lpstr>Arial</vt:lpstr>
      <vt:lpstr>Calibri</vt:lpstr>
      <vt:lpstr>Calibri Light</vt:lpstr>
      <vt:lpstr>Codec Pro</vt:lpstr>
      <vt:lpstr>Codec Pro ExtraBold</vt:lpstr>
      <vt:lpstr>Codec Pro Light</vt:lpstr>
      <vt:lpstr>Codec Pro Regular</vt:lpstr>
      <vt:lpstr>Helvetica Neue</vt:lpstr>
      <vt:lpstr>Helvetica Neue Medium</vt:lpstr>
      <vt:lpstr>HouschkaAltBold</vt:lpstr>
      <vt:lpstr>HouschkaAltMedium</vt:lpstr>
      <vt:lpstr>Mangal Pro</vt:lpstr>
      <vt:lpstr>Symbol</vt:lpstr>
      <vt:lpstr>21_BasicWhite</vt:lpstr>
      <vt:lpstr>JOGG - Rood</vt:lpstr>
      <vt:lpstr>Kantoorthema</vt:lpstr>
      <vt:lpstr>22_BasicWhite</vt:lpstr>
      <vt:lpstr>2_Kantoorthema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Jessica</dc:creator>
  <cp:lastModifiedBy>Anneke Post</cp:lastModifiedBy>
  <cp:revision>19</cp:revision>
  <cp:lastPrinted>2023-01-10T12:47:59Z</cp:lastPrinted>
  <dcterms:modified xsi:type="dcterms:W3CDTF">2023-11-06T10:50:05Z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0x010100FB485287DFD2F641A009DCDBD65DAE59</vt:lpwstr>
  </property>
</Properties>
</file>