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0" r:id="rId2"/>
  </p:sldMasterIdLst>
  <p:notesMasterIdLst>
    <p:notesMasterId r:id="rId46"/>
  </p:notesMasterIdLst>
  <p:handoutMasterIdLst>
    <p:handoutMasterId r:id="rId47"/>
  </p:handoutMasterIdLst>
  <p:sldIdLst>
    <p:sldId id="268" r:id="rId3"/>
    <p:sldId id="275" r:id="rId4"/>
    <p:sldId id="422" r:id="rId5"/>
    <p:sldId id="281" r:id="rId6"/>
    <p:sldId id="441" r:id="rId7"/>
    <p:sldId id="504" r:id="rId8"/>
    <p:sldId id="506" r:id="rId9"/>
    <p:sldId id="505" r:id="rId10"/>
    <p:sldId id="503" r:id="rId11"/>
    <p:sldId id="507" r:id="rId12"/>
    <p:sldId id="508" r:id="rId13"/>
    <p:sldId id="278" r:id="rId14"/>
    <p:sldId id="425" r:id="rId15"/>
    <p:sldId id="509" r:id="rId16"/>
    <p:sldId id="510" r:id="rId17"/>
    <p:sldId id="436" r:id="rId18"/>
    <p:sldId id="427" r:id="rId19"/>
    <p:sldId id="49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502" r:id="rId29"/>
    <p:sldId id="429" r:id="rId30"/>
    <p:sldId id="444" r:id="rId31"/>
    <p:sldId id="445" r:id="rId32"/>
    <p:sldId id="257" r:id="rId33"/>
    <p:sldId id="258" r:id="rId34"/>
    <p:sldId id="259" r:id="rId35"/>
    <p:sldId id="260" r:id="rId36"/>
    <p:sldId id="261" r:id="rId37"/>
    <p:sldId id="271" r:id="rId38"/>
    <p:sldId id="272" r:id="rId39"/>
    <p:sldId id="265" r:id="rId40"/>
    <p:sldId id="266" r:id="rId41"/>
    <p:sldId id="267" r:id="rId42"/>
    <p:sldId id="446" r:id="rId43"/>
    <p:sldId id="447" r:id="rId44"/>
    <p:sldId id="270" r:id="rId45"/>
  </p:sldIdLst>
  <p:sldSz cx="12192000" cy="6858000"/>
  <p:notesSz cx="6858000" cy="9144000"/>
  <p:defaultTextStyle>
    <a:defPPr>
      <a:defRPr lang="nl-NL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orient="horz" pos="2524" userDrawn="1">
          <p15:clr>
            <a:srgbClr val="A4A3A4"/>
          </p15:clr>
        </p15:guide>
        <p15:guide id="3" orient="horz" pos="3612" userDrawn="1">
          <p15:clr>
            <a:srgbClr val="A4A3A4"/>
          </p15:clr>
        </p15:guide>
        <p15:guide id="4" pos="795" userDrawn="1">
          <p15:clr>
            <a:srgbClr val="A4A3A4"/>
          </p15:clr>
        </p15:guide>
        <p15:guide id="5" pos="3841" userDrawn="1">
          <p15:clr>
            <a:srgbClr val="A4A3A4"/>
          </p15:clr>
        </p15:guide>
        <p15:guide id="6" pos="67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7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6327" autoAdjust="0"/>
  </p:normalViewPr>
  <p:slideViewPr>
    <p:cSldViewPr snapToGrid="0" snapToObjects="1">
      <p:cViewPr varScale="1">
        <p:scale>
          <a:sx n="93" d="100"/>
          <a:sy n="93" d="100"/>
        </p:scale>
        <p:origin x="1404" y="78"/>
      </p:cViewPr>
      <p:guideLst>
        <p:guide orient="horz" pos="1412"/>
        <p:guide orient="horz" pos="2524"/>
        <p:guide orient="horz" pos="3612"/>
        <p:guide pos="795"/>
        <p:guide pos="3841"/>
        <p:guide pos="67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774373" y="8503920"/>
            <a:ext cx="545147" cy="4572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/>
            </a:lvl1pPr>
          </a:lstStyle>
          <a:p>
            <a:fld id="{A24C21A3-4983-044D-BEDB-1901F0297A68}" type="slidenum">
              <a:rPr lang="nl-NL" sz="800" smtClean="0">
                <a:latin typeface="Proxima Nova" panose="02000506030000020004" pitchFamily="2" charset="0"/>
                <a:cs typeface="Arial"/>
              </a:rPr>
              <a:pPr/>
              <a:t>‹nr.›</a:t>
            </a:fld>
            <a:endParaRPr lang="nl-NL" sz="800" dirty="0">
              <a:latin typeface="Proxima Nova" panose="02000506030000020004" pitchFamily="2" charset="0"/>
              <a:cs typeface="Arial"/>
            </a:endParaRPr>
          </a:p>
        </p:txBody>
      </p:sp>
      <p:pic>
        <p:nvPicPr>
          <p:cNvPr id="8" name="Afbeelding 7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1"/>
          <a:stretch/>
        </p:blipFill>
        <p:spPr>
          <a:xfrm>
            <a:off x="5332525" y="234547"/>
            <a:ext cx="986995" cy="4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2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4463" y="685800"/>
            <a:ext cx="4330700" cy="243681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3361115"/>
            <a:ext cx="5486400" cy="49175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dianummer 4"/>
          <p:cNvSpPr>
            <a:spLocks noGrp="1"/>
          </p:cNvSpPr>
          <p:nvPr>
            <p:ph type="sldNum" sz="quarter" idx="5"/>
          </p:nvPr>
        </p:nvSpPr>
        <p:spPr>
          <a:xfrm>
            <a:off x="5774374" y="8504123"/>
            <a:ext cx="397826" cy="4572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latin typeface="Proxima Nova" panose="02000506030000020004" pitchFamily="2" charset="0"/>
              </a:defRPr>
            </a:lvl1pPr>
          </a:lstStyle>
          <a:p>
            <a:fld id="{A24C21A3-4983-044D-BEDB-1901F0297A68}" type="slidenum">
              <a:rPr lang="nl-NL" sz="800" smtClean="0">
                <a:cs typeface="Arial"/>
              </a:rPr>
              <a:pPr/>
              <a:t>‹nr.›</a:t>
            </a:fld>
            <a:endParaRPr lang="nl-NL" sz="800" dirty="0">
              <a:cs typeface="Arial"/>
            </a:endParaRPr>
          </a:p>
        </p:txBody>
      </p:sp>
      <p:pic>
        <p:nvPicPr>
          <p:cNvPr id="7" name="Afbeelding 6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1"/>
          <a:stretch/>
        </p:blipFill>
        <p:spPr>
          <a:xfrm>
            <a:off x="5404433" y="685800"/>
            <a:ext cx="767767" cy="3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747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b="0" i="0" kern="1200">
        <a:solidFill>
          <a:schemeClr val="tx1"/>
        </a:solidFill>
        <a:latin typeface="Proxima Nova" panose="02000506030000020004" pitchFamily="2" charset="0"/>
        <a:ea typeface="+mn-ea"/>
        <a:cs typeface="Arial"/>
      </a:defRPr>
    </a:lvl1pPr>
    <a:lvl2pPr marL="609585" algn="l" defTabSz="609585" rtl="0" eaLnBrk="1" latinLnBrk="0" hangingPunct="1">
      <a:defRPr sz="1600" b="0" i="0" kern="1200">
        <a:solidFill>
          <a:schemeClr val="tx1"/>
        </a:solidFill>
        <a:latin typeface="Proxima Nova" panose="02000506030000020004" pitchFamily="2" charset="0"/>
        <a:ea typeface="+mn-ea"/>
        <a:cs typeface="Arial"/>
      </a:defRPr>
    </a:lvl2pPr>
    <a:lvl3pPr marL="1219170" algn="l" defTabSz="609585" rtl="0" eaLnBrk="1" latinLnBrk="0" hangingPunct="1">
      <a:defRPr sz="1600" b="0" i="0" kern="1200">
        <a:solidFill>
          <a:schemeClr val="tx1"/>
        </a:solidFill>
        <a:latin typeface="Proxima Nova" panose="02000506030000020004" pitchFamily="2" charset="0"/>
        <a:ea typeface="+mn-ea"/>
        <a:cs typeface="Arial"/>
      </a:defRPr>
    </a:lvl3pPr>
    <a:lvl4pPr marL="1828754" algn="l" defTabSz="609585" rtl="0" eaLnBrk="1" latinLnBrk="0" hangingPunct="1">
      <a:defRPr sz="1600" b="0" i="0" kern="1200">
        <a:solidFill>
          <a:schemeClr val="tx1"/>
        </a:solidFill>
        <a:latin typeface="Proxima Nova" panose="02000506030000020004" pitchFamily="2" charset="0"/>
        <a:ea typeface="+mn-ea"/>
        <a:cs typeface="Arial"/>
      </a:defRPr>
    </a:lvl4pPr>
    <a:lvl5pPr marL="2438339" algn="l" defTabSz="609585" rtl="0" eaLnBrk="1" latinLnBrk="0" hangingPunct="1">
      <a:defRPr sz="1600" b="0" i="0" kern="1200">
        <a:solidFill>
          <a:schemeClr val="tx1"/>
        </a:solidFill>
        <a:latin typeface="Proxima Nova" panose="02000506030000020004" pitchFamily="2" charset="0"/>
        <a:ea typeface="+mn-ea"/>
        <a:cs typeface="Arial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Que es un Sachet,</a:t>
            </a:r>
            <a:r>
              <a:rPr lang="es-MX" baseline="0" dirty="0"/>
              <a:t> explicar donde se vende y para que se usa.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C21A3-4983-044D-BEDB-1901F0297A6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421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Introductie </a:t>
            </a:r>
            <a:r>
              <a:rPr lang="nl-NL" dirty="0" err="1"/>
              <a:t>Keunsto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26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What is </a:t>
            </a:r>
            <a:r>
              <a:rPr lang="nl-NL" dirty="0" err="1"/>
              <a:t>the</a:t>
            </a:r>
            <a:r>
              <a:rPr lang="nl-NL" dirty="0"/>
              <a:t> goal</a:t>
            </a:r>
          </a:p>
          <a:p>
            <a:r>
              <a:rPr lang="nl-NL" dirty="0"/>
              <a:t>Show </a:t>
            </a:r>
            <a:r>
              <a:rPr lang="nl-NL" dirty="0" err="1"/>
              <a:t>the</a:t>
            </a:r>
            <a:r>
              <a:rPr lang="nl-NL" dirty="0"/>
              <a:t> product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audience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594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reaearch</a:t>
            </a:r>
            <a:r>
              <a:rPr lang="nl-NL" dirty="0"/>
              <a:t> proces – </a:t>
            </a:r>
            <a:r>
              <a:rPr lang="nl-NL" dirty="0" err="1"/>
              <a:t>the</a:t>
            </a:r>
            <a:r>
              <a:rPr lang="nl-NL" dirty="0"/>
              <a:t> life of a </a:t>
            </a:r>
            <a:r>
              <a:rPr lang="nl-NL" dirty="0" err="1"/>
              <a:t>infusion</a:t>
            </a:r>
            <a:r>
              <a:rPr lang="nl-NL" dirty="0"/>
              <a:t> bag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176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Whats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 planning?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50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Take </a:t>
            </a:r>
            <a:r>
              <a:rPr lang="nl-NL" dirty="0" err="1"/>
              <a:t>my</a:t>
            </a:r>
            <a:r>
              <a:rPr lang="nl-NL" dirty="0"/>
              <a:t> time!</a:t>
            </a:r>
            <a:br>
              <a:rPr lang="nl-NL" dirty="0"/>
            </a:br>
            <a:r>
              <a:rPr lang="nl-NL" dirty="0" err="1"/>
              <a:t>Explain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NNRD – about </a:t>
            </a:r>
            <a:r>
              <a:rPr lang="nl-NL" dirty="0" err="1"/>
              <a:t>the</a:t>
            </a:r>
            <a:r>
              <a:rPr lang="nl-NL" dirty="0"/>
              <a:t> contact we had with </a:t>
            </a:r>
            <a:r>
              <a:rPr lang="nl-NL" dirty="0" err="1"/>
              <a:t>them</a:t>
            </a:r>
            <a:endParaRPr lang="nl-NL" dirty="0"/>
          </a:p>
          <a:p>
            <a:r>
              <a:rPr lang="nl-NL" dirty="0" err="1"/>
              <a:t>Explain</a:t>
            </a:r>
            <a:r>
              <a:rPr lang="nl-NL" dirty="0"/>
              <a:t> more about </a:t>
            </a:r>
            <a:r>
              <a:rPr lang="nl-NL" dirty="0" err="1"/>
              <a:t>the</a:t>
            </a:r>
            <a:r>
              <a:rPr lang="nl-NL" dirty="0"/>
              <a:t> partners </a:t>
            </a:r>
            <a:r>
              <a:rPr lang="nl-NL" dirty="0" err="1"/>
              <a:t>and</a:t>
            </a:r>
            <a:r>
              <a:rPr lang="nl-NL" dirty="0"/>
              <a:t> we had contact with </a:t>
            </a:r>
            <a:r>
              <a:rPr lang="nl-NL" dirty="0" err="1"/>
              <a:t>them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75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is NHL </a:t>
            </a:r>
            <a:r>
              <a:rPr lang="nl-NL" dirty="0" err="1"/>
              <a:t>stenden</a:t>
            </a:r>
            <a:r>
              <a:rPr lang="nl-NL" dirty="0"/>
              <a:t> here?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38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Explain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remaking</a:t>
            </a:r>
            <a:r>
              <a:rPr lang="nl-NL" dirty="0"/>
              <a:t> a bit better.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057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Explain</a:t>
            </a:r>
            <a:r>
              <a:rPr lang="nl-NL" dirty="0"/>
              <a:t> more – take </a:t>
            </a:r>
            <a:r>
              <a:rPr lang="nl-NL" dirty="0" err="1"/>
              <a:t>my</a:t>
            </a:r>
            <a:r>
              <a:rPr lang="nl-NL" dirty="0"/>
              <a:t> time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03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Explicar</a:t>
            </a:r>
            <a:r>
              <a:rPr lang="es-MX" baseline="0" dirty="0"/>
              <a:t> el porqué se utiliza PVDC and LDPE. Porque es difícil reciclar.  Hablar sobre las propiedades de cada material.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C21A3-4983-044D-BEDB-1901F0297A6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74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PVDC va a estar prohibido en el 2025, así</a:t>
            </a:r>
            <a:r>
              <a:rPr lang="es-MX" baseline="0" dirty="0"/>
              <a:t> que tenemos que encontrar una solución; el objetivo es que la solución sea un material reciclable o biodegradable.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C21A3-4983-044D-BEDB-1901F0297A6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62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other</a:t>
            </a:r>
            <a:r>
              <a:rPr lang="es-MX" dirty="0"/>
              <a:t> </a:t>
            </a:r>
            <a:r>
              <a:rPr lang="es-MX" dirty="0" err="1"/>
              <a:t>package</a:t>
            </a:r>
            <a:r>
              <a:rPr lang="es-MX" dirty="0"/>
              <a:t> </a:t>
            </a:r>
            <a:r>
              <a:rPr lang="es-MX" dirty="0" err="1"/>
              <a:t>really</a:t>
            </a:r>
            <a:r>
              <a:rPr lang="es-MX" dirty="0"/>
              <a:t> </a:t>
            </a:r>
            <a:r>
              <a:rPr lang="es-MX" dirty="0" err="1"/>
              <a:t>an</a:t>
            </a:r>
            <a:r>
              <a:rPr lang="es-MX" dirty="0"/>
              <a:t> </a:t>
            </a:r>
            <a:r>
              <a:rPr lang="es-MX" dirty="0" err="1"/>
              <a:t>option</a:t>
            </a:r>
            <a:r>
              <a:rPr lang="es-MX" dirty="0"/>
              <a:t>?</a:t>
            </a:r>
            <a:r>
              <a:rPr lang="es-MX" baseline="0" dirty="0"/>
              <a:t> </a:t>
            </a:r>
            <a:r>
              <a:rPr lang="es-MX" baseline="0" dirty="0" err="1"/>
              <a:t>What</a:t>
            </a:r>
            <a:r>
              <a:rPr lang="es-MX" baseline="0" dirty="0"/>
              <a:t> do </a:t>
            </a:r>
            <a:r>
              <a:rPr lang="es-MX" baseline="0" dirty="0" err="1"/>
              <a:t>people</a:t>
            </a:r>
            <a:r>
              <a:rPr lang="es-MX" baseline="0" dirty="0"/>
              <a:t> </a:t>
            </a:r>
            <a:r>
              <a:rPr lang="es-MX" baseline="0" dirty="0" err="1"/>
              <a:t>think</a:t>
            </a:r>
            <a:r>
              <a:rPr lang="es-MX" baseline="0" dirty="0"/>
              <a:t>?  Se imaginan ponerle mostaza a su </a:t>
            </a:r>
            <a:r>
              <a:rPr lang="es-MX" baseline="0" dirty="0" err="1"/>
              <a:t>kroket</a:t>
            </a:r>
            <a:r>
              <a:rPr lang="es-MX" baseline="0" dirty="0"/>
              <a:t> de una cup?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C21A3-4983-044D-BEDB-1901F0297A6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217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Explicar conversación</a:t>
            </a:r>
            <a:r>
              <a:rPr lang="es-MX" baseline="0" dirty="0"/>
              <a:t> con </a:t>
            </a:r>
            <a:r>
              <a:rPr lang="es-MX" baseline="0" dirty="0" err="1"/>
              <a:t>Corinne</a:t>
            </a:r>
            <a:r>
              <a:rPr lang="es-MX" baseline="0" dirty="0"/>
              <a:t> sobre plásticos. Esto </a:t>
            </a:r>
            <a:r>
              <a:rPr lang="es-MX" baseline="0" dirty="0" err="1"/>
              <a:t>salio</a:t>
            </a:r>
            <a:r>
              <a:rPr lang="es-MX" baseline="0" dirty="0"/>
              <a:t> después de hacer </a:t>
            </a:r>
            <a:r>
              <a:rPr lang="es-MX" baseline="0" dirty="0" err="1"/>
              <a:t>research</a:t>
            </a:r>
            <a:r>
              <a:rPr lang="es-MX" baseline="0" dirty="0"/>
              <a:t> y hablar con diferentes expertos y empresas.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C21A3-4983-044D-BEDB-1901F0297A6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80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Expliocar</a:t>
            </a:r>
            <a:r>
              <a:rPr lang="es-MX" dirty="0"/>
              <a:t> lo que hace cada empresa y porque son soluciones a nuestro problema.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C21A3-4983-044D-BEDB-1901F0297A68}" type="slidenum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998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‘’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extithing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6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63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!!!!!!Say from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north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netherlands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7F003-363A-445C-A8D1-18D0B64EAD2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6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EAE330-89D2-1842-9284-EC756D7BBE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1B66E-672B-0640-B49F-F2DDB0E7F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3888504-73D7-4445-AA00-EA7DBD25746A}"/>
              </a:ext>
            </a:extLst>
          </p:cNvPr>
          <p:cNvSpPr txBox="1">
            <a:spLocks/>
          </p:cNvSpPr>
          <p:nvPr userDrawn="1"/>
        </p:nvSpPr>
        <p:spPr>
          <a:xfrm>
            <a:off x="1188488" y="2231313"/>
            <a:ext cx="9375119" cy="1128113"/>
          </a:xfrm>
          <a:prstGeom prst="rect">
            <a:avLst/>
          </a:prstGeo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3000" b="1" i="0" kern="1200" cap="all" spc="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Arial"/>
              </a:defRPr>
            </a:lvl1pPr>
          </a:lstStyle>
          <a:p>
            <a:endParaRPr lang="en-NL" dirty="0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529FE5C5-930D-AD44-91F3-57B4F0797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19541" y="3130828"/>
            <a:ext cx="9375119" cy="3493911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bg2"/>
                </a:solidFill>
                <a:latin typeface="Proxima Nova" panose="02000506030000020004" pitchFamily="2" charset="0"/>
              </a:defRPr>
            </a:lvl1pPr>
            <a:lvl2pPr>
              <a:defRPr b="0" i="0" baseline="0">
                <a:latin typeface="Proxima Nova" panose="02000506030000020004" pitchFamily="2" charset="0"/>
              </a:defRPr>
            </a:lvl2pPr>
            <a:lvl3pPr>
              <a:defRPr b="0" i="0" baseline="0">
                <a:latin typeface="Proxima Nova" panose="02000506030000020004" pitchFamily="2" charset="0"/>
              </a:defRPr>
            </a:lvl3pPr>
            <a:lvl4pPr>
              <a:defRPr b="0" i="0" baseline="0">
                <a:latin typeface="Proxima Nova" panose="02000506030000020004" pitchFamily="2" charset="0"/>
              </a:defRPr>
            </a:lvl4pPr>
            <a:lvl5pPr>
              <a:defRPr b="0" i="0" baseline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1E920D1C-D947-3343-88AB-7CC991DB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2237938"/>
            <a:ext cx="9375119" cy="6471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7A6651-1CFA-1648-9601-83C777EA0EB9}"/>
              </a:ext>
            </a:extLst>
          </p:cNvPr>
          <p:cNvGrpSpPr/>
          <p:nvPr userDrawn="1"/>
        </p:nvGrpSpPr>
        <p:grpSpPr>
          <a:xfrm>
            <a:off x="10380183" y="227719"/>
            <a:ext cx="1418891" cy="195858"/>
            <a:chOff x="10380183" y="227719"/>
            <a:chExt cx="1418891" cy="1958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AEA0AC-C641-7B4F-9764-B3CC28BC5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316200" y="233261"/>
              <a:ext cx="482874" cy="14908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4AF499-6A5D-9A40-98ED-6F63E4808B36}"/>
                </a:ext>
              </a:extLst>
            </p:cNvPr>
            <p:cNvSpPr txBox="1"/>
            <p:nvPr userDrawn="1"/>
          </p:nvSpPr>
          <p:spPr>
            <a:xfrm>
              <a:off x="10380183" y="227719"/>
              <a:ext cx="993167" cy="19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NL" sz="800" baseline="0" dirty="0"/>
                <a:t>A concept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27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898495" y="1689172"/>
            <a:ext cx="4512712" cy="348678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5" name="Tijdelijke aanduiding voor inhoud 2"/>
          <p:cNvSpPr>
            <a:spLocks noGrp="1"/>
          </p:cNvSpPr>
          <p:nvPr>
            <p:ph sz="half" idx="20"/>
          </p:nvPr>
        </p:nvSpPr>
        <p:spPr>
          <a:xfrm>
            <a:off x="1036088" y="3527138"/>
            <a:ext cx="4512712" cy="16488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21"/>
          </p:nvPr>
        </p:nvSpPr>
        <p:spPr>
          <a:xfrm>
            <a:off x="1036088" y="1698133"/>
            <a:ext cx="4512712" cy="1574800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2344AE8-354F-5743-A7C8-D81C63C4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1AAA93B9-D241-2F47-A3CA-E8821AF06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211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2"/>
          <p:cNvSpPr>
            <a:spLocks noGrp="1"/>
          </p:cNvSpPr>
          <p:nvPr>
            <p:ph sz="half" idx="20"/>
          </p:nvPr>
        </p:nvSpPr>
        <p:spPr>
          <a:xfrm>
            <a:off x="5898495" y="3520193"/>
            <a:ext cx="4512712" cy="1655763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21"/>
          </p:nvPr>
        </p:nvSpPr>
        <p:spPr>
          <a:xfrm>
            <a:off x="5898495" y="1690432"/>
            <a:ext cx="4512712" cy="1655763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0" name="Tijdelijke aanduiding voor inhoud 2"/>
          <p:cNvSpPr>
            <a:spLocks noGrp="1"/>
          </p:cNvSpPr>
          <p:nvPr>
            <p:ph sz="half" idx="22"/>
          </p:nvPr>
        </p:nvSpPr>
        <p:spPr>
          <a:xfrm>
            <a:off x="1036088" y="3520193"/>
            <a:ext cx="4512712" cy="1655763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1" name="Tijdelijke aanduiding voor inhoud 2"/>
          <p:cNvSpPr>
            <a:spLocks noGrp="1"/>
          </p:cNvSpPr>
          <p:nvPr>
            <p:ph sz="half" idx="23"/>
          </p:nvPr>
        </p:nvSpPr>
        <p:spPr>
          <a:xfrm>
            <a:off x="1036088" y="1690432"/>
            <a:ext cx="4512712" cy="1655763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C7B5892-7BAC-9541-8777-3AEF51B8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58ECEF41-7104-314D-AE61-D931E27F4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902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CB93592-D82C-5F43-99A7-FD5FE60B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BA863F1D-7AD9-B142-AB7C-C9FA138C98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687"/>
            <a:ext cx="12192000" cy="368741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51E5DE07-88C8-AC4F-9B09-3D94E41DB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319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1036088" y="1689170"/>
            <a:ext cx="4536017" cy="56927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1036091" y="2349887"/>
            <a:ext cx="4536017" cy="2826068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5888283" y="1689170"/>
            <a:ext cx="4536017" cy="56927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5888284" y="2349887"/>
            <a:ext cx="4536017" cy="2826068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3937C9F-509C-8344-A0D9-A3F2B7AB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62B1C07E-413B-AD42-8E30-13C8DFF4B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6812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1036089" y="2266385"/>
            <a:ext cx="2883747" cy="2909571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4288321" y="2266385"/>
            <a:ext cx="2883747" cy="2909571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7540551" y="2266385"/>
            <a:ext cx="2883747" cy="2909571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1036088" y="1697109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5" name="Tijdelijke aanduiding voor inhoud 2"/>
          <p:cNvSpPr>
            <a:spLocks noGrp="1"/>
          </p:cNvSpPr>
          <p:nvPr>
            <p:ph sz="half" idx="20" hasCustomPrompt="1"/>
          </p:nvPr>
        </p:nvSpPr>
        <p:spPr>
          <a:xfrm>
            <a:off x="4288321" y="1697109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6" name="Tijdelijke aanduiding voor inhoud 2"/>
          <p:cNvSpPr>
            <a:spLocks noGrp="1"/>
          </p:cNvSpPr>
          <p:nvPr>
            <p:ph sz="half" idx="21" hasCustomPrompt="1"/>
          </p:nvPr>
        </p:nvSpPr>
        <p:spPr>
          <a:xfrm>
            <a:off x="7540549" y="1697109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ADF822D-6660-C149-8994-11D9F157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8D3FE79E-0061-5F49-AE9F-AAC8BB4CF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6857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1036088" y="3559105"/>
            <a:ext cx="4536017" cy="24923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6" hasCustomPrompt="1"/>
          </p:nvPr>
        </p:nvSpPr>
        <p:spPr>
          <a:xfrm>
            <a:off x="5888283" y="3559105"/>
            <a:ext cx="4536017" cy="24923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1036091" y="2024339"/>
            <a:ext cx="4536017" cy="1256635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5888284" y="2018117"/>
            <a:ext cx="4536017" cy="1263951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9" hasCustomPrompt="1"/>
          </p:nvPr>
        </p:nvSpPr>
        <p:spPr>
          <a:xfrm>
            <a:off x="1036088" y="1682045"/>
            <a:ext cx="4536017" cy="24034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4" name="Tijdelijke aanduiding voor inhoud 2"/>
          <p:cNvSpPr>
            <a:spLocks noGrp="1"/>
          </p:cNvSpPr>
          <p:nvPr>
            <p:ph sz="half" idx="20" hasCustomPrompt="1"/>
          </p:nvPr>
        </p:nvSpPr>
        <p:spPr>
          <a:xfrm>
            <a:off x="5888283" y="1682045"/>
            <a:ext cx="4536017" cy="24034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5" name="Tijdelijke aanduiding voor afbeelding 4"/>
          <p:cNvSpPr>
            <a:spLocks noGrp="1"/>
          </p:cNvSpPr>
          <p:nvPr>
            <p:ph type="pic" sz="quarter" idx="21"/>
          </p:nvPr>
        </p:nvSpPr>
        <p:spPr>
          <a:xfrm>
            <a:off x="1036091" y="3906655"/>
            <a:ext cx="4536017" cy="1256635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4"/>
          <p:cNvSpPr>
            <a:spLocks noGrp="1"/>
          </p:cNvSpPr>
          <p:nvPr>
            <p:ph type="pic" sz="quarter" idx="22"/>
          </p:nvPr>
        </p:nvSpPr>
        <p:spPr>
          <a:xfrm>
            <a:off x="5888284" y="3900435"/>
            <a:ext cx="4536017" cy="1263951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3E50DB9-5AC8-064F-A942-BE19B1B4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1" name="Tijdelijke aanduiding voor dianummer 5">
            <a:extLst>
              <a:ext uri="{FF2B5EF4-FFF2-40B4-BE49-F238E27FC236}">
                <a16:creationId xmlns:a16="http://schemas.microsoft.com/office/drawing/2014/main" id="{40E76EF4-69B0-5943-BC33-CB79265A8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682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1022998" y="4119315"/>
            <a:ext cx="2883747" cy="1056640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4275230" y="4119315"/>
            <a:ext cx="2883747" cy="1056640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7527460" y="4119315"/>
            <a:ext cx="2883747" cy="1056640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half" idx="13" hasCustomPrompt="1"/>
          </p:nvPr>
        </p:nvSpPr>
        <p:spPr>
          <a:xfrm>
            <a:off x="1022997" y="1697108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4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2" name="Tijdelijke aanduiding voor afbeelding 4"/>
          <p:cNvSpPr>
            <a:spLocks noGrp="1"/>
          </p:cNvSpPr>
          <p:nvPr>
            <p:ph type="pic" sz="quarter" idx="17"/>
          </p:nvPr>
        </p:nvSpPr>
        <p:spPr>
          <a:xfrm>
            <a:off x="1022998" y="2225744"/>
            <a:ext cx="2883747" cy="1056640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afbeelding 4"/>
          <p:cNvSpPr>
            <a:spLocks noGrp="1"/>
          </p:cNvSpPr>
          <p:nvPr>
            <p:ph type="pic" sz="quarter" idx="18"/>
          </p:nvPr>
        </p:nvSpPr>
        <p:spPr>
          <a:xfrm>
            <a:off x="4275230" y="2225744"/>
            <a:ext cx="2883747" cy="1056640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afbeelding 4"/>
          <p:cNvSpPr>
            <a:spLocks noGrp="1"/>
          </p:cNvSpPr>
          <p:nvPr>
            <p:ph type="pic" sz="quarter" idx="19"/>
          </p:nvPr>
        </p:nvSpPr>
        <p:spPr>
          <a:xfrm>
            <a:off x="7527460" y="2225744"/>
            <a:ext cx="2883747" cy="1056640"/>
          </a:xfrm>
          <a:prstGeom prst="rect">
            <a:avLst/>
          </a:prstGeom>
          <a:solidFill>
            <a:srgbClr val="AFAFAF"/>
          </a:solid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inhoud 2"/>
          <p:cNvSpPr>
            <a:spLocks noGrp="1"/>
          </p:cNvSpPr>
          <p:nvPr>
            <p:ph sz="half" idx="20" hasCustomPrompt="1"/>
          </p:nvPr>
        </p:nvSpPr>
        <p:spPr>
          <a:xfrm>
            <a:off x="4275230" y="1697108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4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6" name="Tijdelijke aanduiding voor inhoud 2"/>
          <p:cNvSpPr>
            <a:spLocks noGrp="1"/>
          </p:cNvSpPr>
          <p:nvPr>
            <p:ph sz="half" idx="21" hasCustomPrompt="1"/>
          </p:nvPr>
        </p:nvSpPr>
        <p:spPr>
          <a:xfrm>
            <a:off x="7527458" y="1697108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4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7" name="Tijdelijke aanduiding voor inhoud 2"/>
          <p:cNvSpPr>
            <a:spLocks noGrp="1"/>
          </p:cNvSpPr>
          <p:nvPr>
            <p:ph sz="half" idx="22" hasCustomPrompt="1"/>
          </p:nvPr>
        </p:nvSpPr>
        <p:spPr>
          <a:xfrm>
            <a:off x="1022997" y="3586868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4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8" name="Tijdelijke aanduiding voor inhoud 2"/>
          <p:cNvSpPr>
            <a:spLocks noGrp="1"/>
          </p:cNvSpPr>
          <p:nvPr>
            <p:ph sz="half" idx="23" hasCustomPrompt="1"/>
          </p:nvPr>
        </p:nvSpPr>
        <p:spPr>
          <a:xfrm>
            <a:off x="4275230" y="3586868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4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9" name="Tijdelijke aanduiding voor inhoud 2"/>
          <p:cNvSpPr>
            <a:spLocks noGrp="1"/>
          </p:cNvSpPr>
          <p:nvPr>
            <p:ph sz="half" idx="24" hasCustomPrompt="1"/>
          </p:nvPr>
        </p:nvSpPr>
        <p:spPr>
          <a:xfrm>
            <a:off x="7527458" y="3586868"/>
            <a:ext cx="2883749" cy="447357"/>
          </a:xfrm>
          <a:prstGeom prst="rect">
            <a:avLst/>
          </a:prstGeom>
        </p:spPr>
        <p:txBody>
          <a:bodyPr anchor="t"/>
          <a:lstStyle>
            <a:lvl1pPr>
              <a:defRPr sz="14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30EEB065-77C8-5C4A-BAF5-BF8C330C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4" name="Tijdelijke aanduiding voor dianummer 5">
            <a:extLst>
              <a:ext uri="{FF2B5EF4-FFF2-40B4-BE49-F238E27FC236}">
                <a16:creationId xmlns:a16="http://schemas.microsoft.com/office/drawing/2014/main" id="{02FC7DFF-3CF0-8C44-A7DA-F7FAF9B4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8373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grafiek 4"/>
          <p:cNvSpPr>
            <a:spLocks noGrp="1"/>
          </p:cNvSpPr>
          <p:nvPr>
            <p:ph type="chart" sz="quarter" idx="13"/>
          </p:nvPr>
        </p:nvSpPr>
        <p:spPr>
          <a:xfrm>
            <a:off x="1036088" y="2063184"/>
            <a:ext cx="9381067" cy="3112771"/>
          </a:xfrm>
          <a:prstGeom prst="rect">
            <a:avLst/>
          </a:prstGeom>
        </p:spPr>
        <p:txBody>
          <a:bodyPr anchor="ctr"/>
          <a:lstStyle>
            <a:lvl1pPr algn="ctr">
              <a:defRPr sz="14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1036088" y="1697107"/>
            <a:ext cx="9381067" cy="274637"/>
          </a:xfrm>
          <a:prstGeom prst="rect">
            <a:avLst/>
          </a:prstGeom>
        </p:spPr>
        <p:txBody>
          <a:bodyPr anchor="t"/>
          <a:lstStyle>
            <a:lvl1pPr>
              <a:defRPr sz="16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err="1"/>
              <a:t>Graph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1036089" y="5276518"/>
            <a:ext cx="8261773" cy="274637"/>
          </a:xfrm>
          <a:prstGeom prst="rect">
            <a:avLst/>
          </a:prstGeom>
        </p:spPr>
        <p:txBody>
          <a:bodyPr anchor="t"/>
          <a:lstStyle>
            <a:lvl1pPr>
              <a:defRPr sz="9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Source: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4487455-B20F-A74A-9D5C-69814B4E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1DBD20C-CC06-4F4F-9DBD-BB4AD87CE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1989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grafiek 4"/>
          <p:cNvSpPr>
            <a:spLocks noGrp="1"/>
          </p:cNvSpPr>
          <p:nvPr>
            <p:ph type="chart" sz="quarter" idx="13"/>
          </p:nvPr>
        </p:nvSpPr>
        <p:spPr>
          <a:xfrm>
            <a:off x="1036088" y="2048121"/>
            <a:ext cx="4536440" cy="3112771"/>
          </a:xfrm>
          <a:prstGeom prst="rect">
            <a:avLst/>
          </a:prstGeom>
        </p:spPr>
        <p:txBody>
          <a:bodyPr anchor="ctr"/>
          <a:lstStyle>
            <a:lvl1pPr algn="ctr">
              <a:defRPr sz="1400" b="0" i="0" baseline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1036088" y="1682044"/>
            <a:ext cx="4536440" cy="274637"/>
          </a:xfrm>
          <a:prstGeom prst="rect">
            <a:avLst/>
          </a:prstGeom>
        </p:spPr>
        <p:txBody>
          <a:bodyPr anchor="t"/>
          <a:lstStyle>
            <a:lvl1pPr>
              <a:defRPr sz="1600" b="0" i="0" baseline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err="1"/>
              <a:t>Graph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1036088" y="5261455"/>
            <a:ext cx="4536440" cy="274637"/>
          </a:xfrm>
          <a:prstGeom prst="rect">
            <a:avLst/>
          </a:prstGeom>
        </p:spPr>
        <p:txBody>
          <a:bodyPr anchor="t"/>
          <a:lstStyle>
            <a:lvl1pPr>
              <a:defRPr sz="900" b="0" i="0" baseline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Source:</a:t>
            </a:r>
          </a:p>
        </p:txBody>
      </p:sp>
      <p:sp>
        <p:nvSpPr>
          <p:cNvPr id="9" name="Tijdelijke aanduiding voor grafiek 4"/>
          <p:cNvSpPr>
            <a:spLocks noGrp="1"/>
          </p:cNvSpPr>
          <p:nvPr>
            <p:ph type="chart" sz="quarter" idx="16"/>
          </p:nvPr>
        </p:nvSpPr>
        <p:spPr>
          <a:xfrm>
            <a:off x="5887859" y="2048121"/>
            <a:ext cx="4536440" cy="3112771"/>
          </a:xfrm>
          <a:prstGeom prst="rect">
            <a:avLst/>
          </a:prstGeom>
        </p:spPr>
        <p:txBody>
          <a:bodyPr anchor="ctr"/>
          <a:lstStyle>
            <a:lvl1pPr algn="ctr">
              <a:defRPr sz="1400" b="0" i="0" baseline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half" idx="17" hasCustomPrompt="1"/>
          </p:nvPr>
        </p:nvSpPr>
        <p:spPr>
          <a:xfrm>
            <a:off x="5887859" y="1682044"/>
            <a:ext cx="4536440" cy="274637"/>
          </a:xfrm>
          <a:prstGeom prst="rect">
            <a:avLst/>
          </a:prstGeom>
        </p:spPr>
        <p:txBody>
          <a:bodyPr anchor="t"/>
          <a:lstStyle>
            <a:lvl1pPr>
              <a:defRPr sz="1600" b="0" i="0" baseline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err="1"/>
              <a:t>Graph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8" hasCustomPrompt="1"/>
          </p:nvPr>
        </p:nvSpPr>
        <p:spPr>
          <a:xfrm>
            <a:off x="5887859" y="5261455"/>
            <a:ext cx="3680936" cy="274637"/>
          </a:xfrm>
          <a:prstGeom prst="rect">
            <a:avLst/>
          </a:prstGeom>
        </p:spPr>
        <p:txBody>
          <a:bodyPr anchor="t"/>
          <a:lstStyle>
            <a:lvl1pPr>
              <a:defRPr sz="900" b="0" i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Source: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1EC8047-6D23-FE40-A93C-0B486C2BD005}"/>
              </a:ext>
            </a:extLst>
          </p:cNvPr>
          <p:cNvSpPr txBox="1">
            <a:spLocks/>
          </p:cNvSpPr>
          <p:nvPr userDrawn="1"/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3000" b="1" i="0" kern="1200" cap="all" spc="0" baseline="0">
                <a:solidFill>
                  <a:schemeClr val="tx2"/>
                </a:solidFill>
                <a:latin typeface="Proxima Nova" panose="02000506030000020004" pitchFamily="2" charset="0"/>
                <a:ea typeface="+mj-ea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6286BF89-C7B9-6A4C-8559-2B57ABE57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92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/>
          <p:cNvSpPr>
            <a:spLocks noGrp="1"/>
          </p:cNvSpPr>
          <p:nvPr>
            <p:ph type="tbl" sz="quarter" idx="16"/>
          </p:nvPr>
        </p:nvSpPr>
        <p:spPr>
          <a:xfrm>
            <a:off x="1036091" y="2062868"/>
            <a:ext cx="9387417" cy="3113087"/>
          </a:xfrm>
          <a:prstGeom prst="rect">
            <a:avLst/>
          </a:prstGeom>
        </p:spPr>
        <p:txBody>
          <a:bodyPr anchor="ctr"/>
          <a:lstStyle>
            <a:lvl1pPr algn="ctr">
              <a:defRPr sz="1400" b="0" i="0" baseline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tabel wilt toevoegen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4" hasCustomPrompt="1"/>
          </p:nvPr>
        </p:nvSpPr>
        <p:spPr>
          <a:xfrm>
            <a:off x="1036088" y="1697107"/>
            <a:ext cx="9381067" cy="274637"/>
          </a:xfrm>
          <a:prstGeom prst="rect">
            <a:avLst/>
          </a:prstGeom>
        </p:spPr>
        <p:txBody>
          <a:bodyPr anchor="t"/>
          <a:lstStyle>
            <a:lvl1pPr>
              <a:defRPr sz="1600" b="0" i="0" baseline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err="1"/>
              <a:t>Table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5" hasCustomPrompt="1"/>
          </p:nvPr>
        </p:nvSpPr>
        <p:spPr>
          <a:xfrm>
            <a:off x="1036089" y="5276518"/>
            <a:ext cx="8261773" cy="274637"/>
          </a:xfrm>
          <a:prstGeom prst="rect">
            <a:avLst/>
          </a:prstGeom>
        </p:spPr>
        <p:txBody>
          <a:bodyPr anchor="t"/>
          <a:lstStyle>
            <a:lvl1pPr>
              <a:defRPr sz="900" b="0" i="0" baseline="0">
                <a:latin typeface="Proxima Nova" panose="02000506030000020004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Source: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15CB3D6-7FAD-B348-9086-E05BC326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EDBF99C-0A61-7D47-AC3E-DC5D72E15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432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355CAD-4390-9A4E-A11F-2F77D5C0DF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FA65F-AF0E-A74F-9E05-1EDFA4907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C7649E6-DDE4-1C45-8E3F-3C9B5B84DC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19541" y="3130828"/>
            <a:ext cx="9375119" cy="3493911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bg2"/>
                </a:solidFill>
                <a:latin typeface="Proxima Nova" panose="02000506030000020004" pitchFamily="2" charset="0"/>
              </a:defRPr>
            </a:lvl1pPr>
            <a:lvl2pPr>
              <a:defRPr b="0" i="0" baseline="0">
                <a:latin typeface="Proxima Nova" panose="02000506030000020004" pitchFamily="2" charset="0"/>
              </a:defRPr>
            </a:lvl2pPr>
            <a:lvl3pPr>
              <a:defRPr b="0" i="0" baseline="0">
                <a:latin typeface="Proxima Nova" panose="02000506030000020004" pitchFamily="2" charset="0"/>
              </a:defRPr>
            </a:lvl3pPr>
            <a:lvl4pPr>
              <a:defRPr b="0" i="0" baseline="0">
                <a:latin typeface="Proxima Nova" panose="02000506030000020004" pitchFamily="2" charset="0"/>
              </a:defRPr>
            </a:lvl4pPr>
            <a:lvl5pPr>
              <a:defRPr b="0" i="0" baseline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F2D6198-941B-E742-BC10-0C1BF665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2237938"/>
            <a:ext cx="9375119" cy="6471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0584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9E8CFC2-AF8A-E040-88D5-3CCCEB70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6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EDF286A-B31D-F545-8C49-35A708E41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3617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2C0B7B67-5D46-204F-BDCE-2B58851B1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156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y-off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3146B-2AEC-4312-B67C-364AF841F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147" y="360000"/>
            <a:ext cx="9126000" cy="5166000"/>
          </a:xfrm>
          <a:noFill/>
        </p:spPr>
        <p:txBody>
          <a:bodyPr anchor="ctr">
            <a:noAutofit/>
          </a:bodyPr>
          <a:lstStyle>
            <a:lvl1pPr algn="l">
              <a:defRPr sz="1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E0C0FB-78AA-41DE-B6C0-62D213F9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45E3A-4CC2-4491-91CC-C4339C964FF7}" type="datetime4">
              <a:rPr kumimoji="0" lang="nl-NL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 juli 2023</a:t>
            </a:fld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9F450F-AA2F-4202-AABB-8A5D7915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Wijzig de plaatsnaam bij "invoegen"-"Kop- en voettekst"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D00DE6-E830-4391-B0D6-4418D2CC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653455-B419-4940-80B6-2D0F00F5FB9A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216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2AE12-BCFC-2FCC-01DD-0E0385EBB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AAA779-A8AE-F0C0-3039-52F4717F8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287255-DE06-227F-FCE1-E368DFC8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62C971-D91D-35A5-8118-1997239D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4891A2-497C-2436-974E-752C7CF6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834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FBF7B-1F21-B6E4-70E0-78FBACC1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3E6629-E03C-7018-3C21-D76D02108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AD8E38-DDBD-0A2B-2E60-97098AF8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0D709B-15F2-C78E-2DD6-487F39B5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3B508C-C032-35E2-4B34-606543EE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060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EDC07-3128-3C54-39F5-1F8298A0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31931D-83A1-703E-5ECB-2BA52D4AC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9AFBB5-58D3-D99C-5200-D016B458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16D8DB-80C6-4854-6C8D-DE4BBC6D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31E5C7-A610-2295-C533-7359F925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038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5805A-DE3E-CC51-B58C-51B8BC294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C13BDB-76C6-36C1-E7CF-44EF44C4E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3E4E84-6527-BA73-EB86-21E56B5CF8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DBCB61-E087-07B5-AE20-8991E9BF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AEC9E8-2431-FE62-EA0D-08495C92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266520-E237-4EBA-F32F-2BF30C54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491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5E09D-C4D3-914E-5610-FAA3CE06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0773A7-F4C7-4B2C-0B95-109FE33FF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DCBC34-BE1C-5D22-B74C-42589BE0E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C00E30-D27C-13E0-68D6-34657F781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95DD48B-AF2C-3AD9-88C1-DA35A6254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C71554B-6E7B-5C82-143C-5158CA47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DEE18A-78F3-F8F3-73DE-B860390C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1B1DCED-8A24-E6BE-B9B6-DEE0A44F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18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83C4C-0F9E-8C3A-2E41-A8B90503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F97B07-4BAF-F650-7961-9B69401A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5AC4C40-87CD-2EF0-72C0-CEAC0FF1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7B51DB-B5FC-409B-1F09-07EAE6C0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0723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B713D96-BA02-6E38-9959-D74331DE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A7C7082-CBA6-ED6F-6B0E-606FBFCDA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7EB332-9F7E-878A-5ADE-46ACC87A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2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300CD-2800-C440-B49F-351A214E3C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E06DC-54CA-EF46-8690-5116EB21D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48F2108E-A19A-7647-85E6-6EB940BA4D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19541" y="3130828"/>
            <a:ext cx="9375119" cy="3493911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accent3"/>
                </a:solidFill>
                <a:latin typeface="Proxima Nova" panose="02000506030000020004" pitchFamily="2" charset="0"/>
              </a:defRPr>
            </a:lvl1pPr>
            <a:lvl2pPr>
              <a:defRPr b="0" i="0" baseline="0">
                <a:latin typeface="Proxima Nova" panose="02000506030000020004" pitchFamily="2" charset="0"/>
              </a:defRPr>
            </a:lvl2pPr>
            <a:lvl3pPr>
              <a:defRPr b="0" i="0" baseline="0">
                <a:latin typeface="Proxima Nova" panose="02000506030000020004" pitchFamily="2" charset="0"/>
              </a:defRPr>
            </a:lvl3pPr>
            <a:lvl4pPr>
              <a:defRPr b="0" i="0" baseline="0">
                <a:latin typeface="Proxima Nova" panose="02000506030000020004" pitchFamily="2" charset="0"/>
              </a:defRPr>
            </a:lvl4pPr>
            <a:lvl5pPr>
              <a:defRPr b="0" i="0" baseline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AF29C37-A743-4F46-A400-02C87F7D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2237938"/>
            <a:ext cx="9375119" cy="6471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solidFill>
                  <a:schemeClr val="accent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498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F8DE4-F5A5-3E50-EB8D-3006248E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C0F69-7A6E-712D-6227-EFE7A21F4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3F4D164-DE34-457E-A587-EDE9FF3EF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7154CE-969B-BCF6-93AB-426EF37F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1E26EF-2107-E6E1-62B1-5D2E2A4E1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7C3BE47-4716-E54F-09C2-489876AE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772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102DD-AEBB-1214-A9C0-3B0C281AA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1F4714E-ADEF-46BE-8BED-85A5D44F2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7BF5C9-9C96-B131-5A89-8E633597A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6EB451-A090-66DD-561B-E07B95F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763B01-0064-5CA8-3220-49A7E1BF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3EA94C-0532-6091-C883-5E99A326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32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FCFC8-AE9A-9621-99A9-FDDFCD0D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FB8607-DBEA-6A9D-9DC1-29527C741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697C89-A447-EB6E-DC5B-5262F50B0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A2387D-EB00-37A1-0A4B-4D2D87F9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D61FBE-C836-C5DC-0792-9BEABDB4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726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E824D35-53F7-5042-02B9-8E33B66AD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895A4D-799C-C367-CDF9-B6905A392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2FBA0A-6D3E-923E-B82F-5362C7DE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D78A1-6628-4C4B-6E8A-B0176332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FBF806-EF96-CE33-EF7A-025345C2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18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97BC19-9612-3C4D-AED5-9324D0802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ECDAD0-870E-1844-BAC9-5B34C591B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3E54A5FE-9607-1D4A-9D67-0E3A611E43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19541" y="3130828"/>
            <a:ext cx="9375119" cy="3493911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bg2"/>
                </a:solidFill>
                <a:latin typeface="Proxima Nova" panose="02000506030000020004" pitchFamily="2" charset="0"/>
              </a:defRPr>
            </a:lvl1pPr>
            <a:lvl2pPr>
              <a:defRPr b="0" i="0" baseline="0">
                <a:latin typeface="Proxima Nova" panose="02000506030000020004" pitchFamily="2" charset="0"/>
              </a:defRPr>
            </a:lvl2pPr>
            <a:lvl3pPr>
              <a:defRPr b="0" i="0" baseline="0">
                <a:latin typeface="Proxima Nova" panose="02000506030000020004" pitchFamily="2" charset="0"/>
              </a:defRPr>
            </a:lvl3pPr>
            <a:lvl4pPr>
              <a:defRPr b="0" i="0" baseline="0">
                <a:latin typeface="Proxima Nova" panose="02000506030000020004" pitchFamily="2" charset="0"/>
              </a:defRPr>
            </a:lvl4pPr>
            <a:lvl5pPr>
              <a:defRPr b="0" i="0" baseline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B55E296-3666-CA46-BD59-7A4D7163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2237938"/>
            <a:ext cx="9375119" cy="6471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888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048F04-9CDD-0647-9966-F6A9FF06AF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B4666-F050-3F41-943D-BEEBC72EA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4918B518-6B80-6740-A9B9-9D9D28E1F5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19541" y="3130828"/>
            <a:ext cx="9375119" cy="3493911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bg2"/>
                </a:solidFill>
                <a:latin typeface="Proxima Nova" panose="02000506030000020004" pitchFamily="2" charset="0"/>
              </a:defRPr>
            </a:lvl1pPr>
            <a:lvl2pPr>
              <a:defRPr b="0" i="0" baseline="0">
                <a:latin typeface="Proxima Nova" panose="02000506030000020004" pitchFamily="2" charset="0"/>
              </a:defRPr>
            </a:lvl2pPr>
            <a:lvl3pPr>
              <a:defRPr b="0" i="0" baseline="0">
                <a:latin typeface="Proxima Nova" panose="02000506030000020004" pitchFamily="2" charset="0"/>
              </a:defRPr>
            </a:lvl3pPr>
            <a:lvl4pPr>
              <a:defRPr b="0" i="0" baseline="0">
                <a:latin typeface="Proxima Nova" panose="02000506030000020004" pitchFamily="2" charset="0"/>
              </a:defRPr>
            </a:lvl4pPr>
            <a:lvl5pPr>
              <a:defRPr b="0" i="0" baseline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6F0881C-D017-464E-8B72-B4055E14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2237938"/>
            <a:ext cx="9375119" cy="6471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728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84746-6963-774B-B3C7-C0EB1F8D67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2E6E2-5B5A-A144-A4B2-3B6A7D801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D8ABBD9C-F0CA-AD4B-8CDF-D71D8943CF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19541" y="3130828"/>
            <a:ext cx="9375119" cy="3493911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bg2"/>
                </a:solidFill>
                <a:latin typeface="Proxima Nova" panose="02000506030000020004" pitchFamily="2" charset="0"/>
              </a:defRPr>
            </a:lvl1pPr>
            <a:lvl2pPr>
              <a:defRPr b="0" i="0" baseline="0">
                <a:latin typeface="Proxima Nova" panose="02000506030000020004" pitchFamily="2" charset="0"/>
              </a:defRPr>
            </a:lvl2pPr>
            <a:lvl3pPr>
              <a:defRPr b="0" i="0" baseline="0">
                <a:latin typeface="Proxima Nova" panose="02000506030000020004" pitchFamily="2" charset="0"/>
              </a:defRPr>
            </a:lvl3pPr>
            <a:lvl4pPr>
              <a:defRPr b="0" i="0" baseline="0">
                <a:latin typeface="Proxima Nova" panose="02000506030000020004" pitchFamily="2" charset="0"/>
              </a:defRPr>
            </a:lvl4pPr>
            <a:lvl5pPr>
              <a:defRPr b="0" i="0" baseline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en-GB" dirty="0"/>
              <a:t>Subheading here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53A24C6-19E2-7145-9647-11A60556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2237938"/>
            <a:ext cx="9375119" cy="6471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399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4750060-F406-5B4E-96C7-2EA2F075B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987" y="4593129"/>
            <a:ext cx="9383269" cy="1140921"/>
          </a:xfrm>
          <a:prstGeom prst="rect">
            <a:avLst/>
          </a:prstGeom>
        </p:spPr>
        <p:txBody>
          <a:bodyPr lIns="0" tIns="0" rIns="0" bIns="0" anchor="t" anchorCtr="1">
            <a:noAutofit/>
          </a:bodyPr>
          <a:lstStyle>
            <a:lvl1pPr algn="l">
              <a:defRPr sz="3000" b="0" i="0">
                <a:solidFill>
                  <a:schemeClr val="bg1"/>
                </a:solidFill>
                <a:latin typeface="Proxima Nova" panose="02000506030000020004" pitchFamily="2" charset="0"/>
                <a:cs typeface="Arial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4">
            <a:extLst>
              <a:ext uri="{FF2B5EF4-FFF2-40B4-BE49-F238E27FC236}">
                <a16:creationId xmlns:a16="http://schemas.microsoft.com/office/drawing/2014/main" id="{EF87C594-EE04-344D-A416-00344FD924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20249"/>
            <a:ext cx="12192000" cy="522835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algn="ctr">
              <a:defRPr sz="1000" b="0" i="0"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89246-DDAD-9746-B098-47EC54250A0E}"/>
              </a:ext>
            </a:extLst>
          </p:cNvPr>
          <p:cNvSpPr txBox="1"/>
          <p:nvPr userDrawn="1"/>
        </p:nvSpPr>
        <p:spPr>
          <a:xfrm>
            <a:off x="5696465" y="-48191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712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6088" y="1682044"/>
            <a:ext cx="9375119" cy="3493911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latin typeface="Proxima Nova" panose="02000506030000020004" pitchFamily="2" charset="0"/>
              </a:defRPr>
            </a:lvl1pPr>
            <a:lvl2pPr>
              <a:defRPr b="0" i="0" baseline="0">
                <a:latin typeface="Proxima Nova" panose="02000506030000020004" pitchFamily="2" charset="0"/>
              </a:defRPr>
            </a:lvl2pPr>
            <a:lvl3pPr>
              <a:defRPr b="0" i="0" baseline="0">
                <a:latin typeface="Proxima Nova" panose="02000506030000020004" pitchFamily="2" charset="0"/>
              </a:defRPr>
            </a:lvl3pPr>
            <a:lvl4pPr>
              <a:defRPr b="0" i="0" baseline="0">
                <a:latin typeface="Proxima Nova" panose="02000506030000020004" pitchFamily="2" charset="0"/>
              </a:defRPr>
            </a:lvl4pPr>
            <a:lvl5pPr>
              <a:defRPr b="0" i="0" baseline="0">
                <a:latin typeface="Proxima Nova" panose="0200050603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031F6486-E738-474F-AC0B-EB43483A9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323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36088" y="1682044"/>
            <a:ext cx="4512712" cy="34867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 b="0" i="0">
                <a:latin typeface="Proxima Nova" panose="02000506030000020004" pitchFamily="2" charset="0"/>
              </a:defRPr>
            </a:lvl3pPr>
            <a:lvl4pPr>
              <a:defRPr sz="1600" b="0" i="0">
                <a:latin typeface="Proxima Nova" panose="02000506030000020004" pitchFamily="2" charset="0"/>
              </a:defRPr>
            </a:lvl4pPr>
            <a:lvl5pPr>
              <a:defRPr sz="1600" b="0" i="0">
                <a:latin typeface="Proxima Nova" panose="0200050603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5898495" y="1682044"/>
            <a:ext cx="4512712" cy="34867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Proxima Nova" panose="02000506030000020004" pitchFamily="2" charset="0"/>
              </a:defRPr>
            </a:lvl1pPr>
            <a:lvl2pPr>
              <a:defRPr sz="1600" b="0" i="0">
                <a:latin typeface="Proxima Nova" panose="02000506030000020004" pitchFamily="2" charset="0"/>
              </a:defRPr>
            </a:lvl2pPr>
            <a:lvl3pPr>
              <a:defRPr sz="1600" b="0" i="0">
                <a:latin typeface="Proxima Nova" panose="02000506030000020004" pitchFamily="2" charset="0"/>
              </a:defRPr>
            </a:lvl3pPr>
            <a:lvl4pPr>
              <a:defRPr sz="1600" b="0" i="0">
                <a:latin typeface="Proxima Nova" panose="02000506030000020004" pitchFamily="2" charset="0"/>
              </a:defRPr>
            </a:lvl4pPr>
            <a:lvl5pPr>
              <a:defRPr sz="1600" b="0" i="0">
                <a:latin typeface="Proxima Nova" panose="02000506030000020004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B41C0FD-E182-EF44-B7F4-29436B07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88" y="796765"/>
            <a:ext cx="9375119" cy="6471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736ACF5-6A97-F441-8839-5D16530F1E7C}"/>
              </a:ext>
            </a:extLst>
          </p:cNvPr>
          <p:cNvSpPr txBox="1">
            <a:spLocks/>
          </p:cNvSpPr>
          <p:nvPr userDrawn="1"/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609585" rtl="0" eaLnBrk="1" latinLnBrk="0" hangingPunct="1">
              <a:defRPr sz="800" b="1" i="0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Arial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892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985D89-67B7-F640-8AE4-1662036E655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70166" y="6242037"/>
            <a:ext cx="5180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 baseline="0">
                <a:solidFill>
                  <a:schemeClr val="tx2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fld id="{CC81551D-022A-794F-A16A-3E3FAD22C56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531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69" r:id="rId7"/>
    <p:sldLayoutId id="2147483650" r:id="rId8"/>
    <p:sldLayoutId id="2147483652" r:id="rId9"/>
    <p:sldLayoutId id="2147483657" r:id="rId10"/>
    <p:sldLayoutId id="2147483666" r:id="rId11"/>
    <p:sldLayoutId id="2147483673" r:id="rId12"/>
    <p:sldLayoutId id="2147483675" r:id="rId13"/>
    <p:sldLayoutId id="2147483678" r:id="rId14"/>
    <p:sldLayoutId id="2147483679" r:id="rId15"/>
    <p:sldLayoutId id="2147483677" r:id="rId16"/>
    <p:sldLayoutId id="2147483680" r:id="rId17"/>
    <p:sldLayoutId id="2147483681" r:id="rId18"/>
    <p:sldLayoutId id="2147483682" r:id="rId19"/>
    <p:sldLayoutId id="2147483654" r:id="rId20"/>
    <p:sldLayoutId id="2147483655" r:id="rId21"/>
    <p:sldLayoutId id="2147483712" r:id="rId22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3000" b="1" i="0" kern="1200" cap="all" spc="0" baseline="0">
          <a:solidFill>
            <a:schemeClr val="tx2"/>
          </a:solidFill>
          <a:latin typeface="Calibri" panose="020F0502020204030204" pitchFamily="34" charset="0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1pPr>
      <a:lvl2pPr marL="182558" indent="-182558" algn="l" defTabSz="457189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2pPr>
      <a:lvl3pPr marL="442902" indent="-228594" algn="l" defTabSz="457189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3pPr>
      <a:lvl4pPr marL="630223" indent="-182558" algn="l" defTabSz="1971625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4pPr>
      <a:lvl5pPr marL="888978" indent="-228594" algn="l" defTabSz="457189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40951AD-EABF-5234-A12F-FCD8E697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A4E383-42A7-D82E-8829-9E6D6779E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1D581D-2F5D-E269-BB05-DF74B97F7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784F-6976-4858-8BE2-D01BFCBB4811}" type="datetimeFigureOut">
              <a:rPr lang="nl-NL" smtClean="0"/>
              <a:t>18-7-2023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5C820-A561-BA85-EFD1-3EB05BDF7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DE9989-043B-C079-3CBD-AA02EF2E6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0B4CF-91A0-4DDE-A278-AEE1FB680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23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greenbusinesschallenge.n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2.xml"/><Relationship Id="rId1" Type="http://schemas.openxmlformats.org/officeDocument/2006/relationships/video" Target="https://player.vimeo.com/video/782708368?h=66a829d7df&amp;app_id=12296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65468F-1CC1-054C-A769-DEFBA7CB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1980217"/>
            <a:ext cx="9375119" cy="1088231"/>
          </a:xfrm>
        </p:spPr>
        <p:txBody>
          <a:bodyPr/>
          <a:lstStyle/>
          <a:p>
            <a:r>
              <a:rPr lang="en-US" dirty="0"/>
              <a:t>Green business challenge </a:t>
            </a:r>
            <a:br>
              <a:rPr lang="en-US" dirty="0"/>
            </a:br>
            <a:endParaRPr lang="en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7560620-A5F4-474D-841B-8144EAC8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141" y="4877783"/>
            <a:ext cx="9375119" cy="3493911"/>
          </a:xfrm>
        </p:spPr>
        <p:txBody>
          <a:bodyPr/>
          <a:lstStyle/>
          <a:p>
            <a:r>
              <a:rPr lang="nl-NL" dirty="0">
                <a:hlinkClick r:id="rId2"/>
              </a:rPr>
              <a:t>www.thegreenbusinesschallenge.nl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4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The Green Business Challenge 2022 - Aftermovie">
            <a:hlinkClick r:id="" action="ppaction://media"/>
            <a:extLst>
              <a:ext uri="{FF2B5EF4-FFF2-40B4-BE49-F238E27FC236}">
                <a16:creationId xmlns:a16="http://schemas.microsoft.com/office/drawing/2014/main" id="{4C3423D4-9E86-D0A5-D9FD-18AF86FF6B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2997" y="1230125"/>
            <a:ext cx="7806007" cy="43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F117A-A931-F1E7-C8C8-1A81C4CE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8B558D-9EC7-5D40-3C9D-182A29927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CB7E80-1A46-5218-621E-BEC6DEEDF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ABD5CDF-C388-05B1-4ED2-1CF667AA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836600F-2B7E-E63F-2EBE-9EA0B3B40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09" y="1537483"/>
            <a:ext cx="9375119" cy="3493911"/>
          </a:xfrm>
        </p:spPr>
        <p:txBody>
          <a:bodyPr/>
          <a:lstStyle/>
          <a:p>
            <a:pPr algn="l"/>
            <a:endParaRPr lang="en-US" dirty="0"/>
          </a:p>
          <a:p>
            <a:pPr algn="l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26299B-7606-0465-A316-FB46ECE2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53" y="477724"/>
            <a:ext cx="9375119" cy="647163"/>
          </a:xfrm>
        </p:spPr>
        <p:txBody>
          <a:bodyPr/>
          <a:lstStyle/>
          <a:p>
            <a:r>
              <a:rPr lang="en-US" dirty="0"/>
              <a:t>What to expect</a:t>
            </a:r>
            <a:endParaRPr lang="nl-NL" dirty="0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D746B4CC-179C-547B-596E-F38AAD0EEF6D}"/>
              </a:ext>
            </a:extLst>
          </p:cNvPr>
          <p:cNvGraphicFramePr>
            <a:graphicFrameLocks noGrp="1"/>
          </p:cNvGraphicFramePr>
          <p:nvPr/>
        </p:nvGraphicFramePr>
        <p:xfrm>
          <a:off x="1973941" y="1343609"/>
          <a:ext cx="9009413" cy="21512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73010">
                  <a:extLst>
                    <a:ext uri="{9D8B030D-6E8A-4147-A177-3AD203B41FA5}">
                      <a16:colId xmlns:a16="http://schemas.microsoft.com/office/drawing/2014/main" val="3930493656"/>
                    </a:ext>
                  </a:extLst>
                </a:gridCol>
                <a:gridCol w="1473010">
                  <a:extLst>
                    <a:ext uri="{9D8B030D-6E8A-4147-A177-3AD203B41FA5}">
                      <a16:colId xmlns:a16="http://schemas.microsoft.com/office/drawing/2014/main" val="2034385449"/>
                    </a:ext>
                  </a:extLst>
                </a:gridCol>
                <a:gridCol w="1473010">
                  <a:extLst>
                    <a:ext uri="{9D8B030D-6E8A-4147-A177-3AD203B41FA5}">
                      <a16:colId xmlns:a16="http://schemas.microsoft.com/office/drawing/2014/main" val="3428044384"/>
                    </a:ext>
                  </a:extLst>
                </a:gridCol>
                <a:gridCol w="1644363">
                  <a:extLst>
                    <a:ext uri="{9D8B030D-6E8A-4147-A177-3AD203B41FA5}">
                      <a16:colId xmlns:a16="http://schemas.microsoft.com/office/drawing/2014/main" val="4288986123"/>
                    </a:ext>
                  </a:extLst>
                </a:gridCol>
                <a:gridCol w="1473010">
                  <a:extLst>
                    <a:ext uri="{9D8B030D-6E8A-4147-A177-3AD203B41FA5}">
                      <a16:colId xmlns:a16="http://schemas.microsoft.com/office/drawing/2014/main" val="2005570635"/>
                    </a:ext>
                  </a:extLst>
                </a:gridCol>
                <a:gridCol w="1473010">
                  <a:extLst>
                    <a:ext uri="{9D8B030D-6E8A-4147-A177-3AD203B41FA5}">
                      <a16:colId xmlns:a16="http://schemas.microsoft.com/office/drawing/2014/main" val="3038429629"/>
                    </a:ext>
                  </a:extLst>
                </a:gridCol>
              </a:tblGrid>
              <a:tr h="52510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oxima Nova" panose="02000506030000020004"/>
                        </a:rPr>
                        <a:t>Sunday</a:t>
                      </a:r>
                      <a:endParaRPr lang="nl-NL" sz="1600" dirty="0"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oxima Nova" panose="02000506030000020004"/>
                        </a:rPr>
                        <a:t>Monday</a:t>
                      </a:r>
                      <a:endParaRPr lang="nl-NL" sz="1600" dirty="0"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oxima Nova" panose="02000506030000020004"/>
                        </a:rPr>
                        <a:t>Tuesday</a:t>
                      </a:r>
                      <a:endParaRPr lang="nl-NL" sz="1600" dirty="0"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oxima Nova" panose="02000506030000020004"/>
                        </a:rPr>
                        <a:t>Wednesday</a:t>
                      </a:r>
                      <a:endParaRPr lang="nl-NL" sz="1600" dirty="0"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oxima Nova" panose="02000506030000020004"/>
                        </a:rPr>
                        <a:t>Thursday</a:t>
                      </a:r>
                      <a:endParaRPr lang="nl-NL" sz="1600" dirty="0"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oxima Nova" panose="02000506030000020004"/>
                        </a:rPr>
                        <a:t>Friday</a:t>
                      </a:r>
                      <a:endParaRPr lang="nl-NL" sz="1600" dirty="0">
                        <a:latin typeface="Proxima Nova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523163"/>
                  </a:ext>
                </a:extLst>
              </a:tr>
              <a:tr h="57591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Groningen</a:t>
                      </a:r>
                      <a:endParaRPr lang="nl-NL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Leeuwarden</a:t>
                      </a:r>
                      <a:endParaRPr lang="nl-NL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Meppel</a:t>
                      </a:r>
                      <a:endParaRPr lang="nl-NL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Emmen</a:t>
                      </a:r>
                      <a:endParaRPr lang="nl-NL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Oldenburg</a:t>
                      </a:r>
                      <a:endParaRPr lang="nl-NL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Groningen</a:t>
                      </a:r>
                      <a:endParaRPr lang="nl-NL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785"/>
                  </a:ext>
                </a:extLst>
              </a:tr>
              <a:tr h="525101"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003301"/>
                  </a:ext>
                </a:extLst>
              </a:tr>
              <a:tr h="525101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Introductions</a:t>
                      </a:r>
                      <a:endParaRPr lang="nl-N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Design thinking</a:t>
                      </a:r>
                      <a:endParaRPr lang="nl-N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Business development</a:t>
                      </a:r>
                      <a:endParaRPr lang="nl-N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Building the model</a:t>
                      </a:r>
                      <a:endParaRPr lang="nl-N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Pitch preparation</a:t>
                      </a:r>
                      <a:endParaRPr lang="nl-N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Proxima Nova" panose="02000506030000020004"/>
                        </a:rPr>
                        <a:t>Event</a:t>
                      </a:r>
                      <a:endParaRPr lang="nl-NL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Proxima Nova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113975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5C767BF1-8BD6-3543-BA35-7A8E03FD3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68" y="2524318"/>
            <a:ext cx="436206" cy="4362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BDB4DF-EAC4-E08C-27F9-8D2120AE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918" y="2397967"/>
            <a:ext cx="562557" cy="5625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BD3CC2-DD16-FB8B-75F4-544C8C9FB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862" y="2492438"/>
            <a:ext cx="468086" cy="46808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159A416-7084-9746-E9E6-E26F275D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111" y="2397967"/>
            <a:ext cx="638561" cy="6385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1622C7-07D6-4468-9DE4-7C1AF8F8F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91835" y="2524318"/>
            <a:ext cx="420234" cy="42023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CCEA637-0832-8DB4-FCF4-01FAF3460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4003" y="2492438"/>
            <a:ext cx="514085" cy="514085"/>
          </a:xfrm>
          <a:prstGeom prst="rect">
            <a:avLst/>
          </a:prstGeom>
        </p:spPr>
      </p:pic>
      <p:sp>
        <p:nvSpPr>
          <p:cNvPr id="10" name="Tijdelijke aanduiding voor inhoud 1">
            <a:extLst>
              <a:ext uri="{FF2B5EF4-FFF2-40B4-BE49-F238E27FC236}">
                <a16:creationId xmlns:a16="http://schemas.microsoft.com/office/drawing/2014/main" id="{9292432E-B567-422F-A142-71E8B8B76EB7}"/>
              </a:ext>
            </a:extLst>
          </p:cNvPr>
          <p:cNvSpPr txBox="1">
            <a:spLocks/>
          </p:cNvSpPr>
          <p:nvPr/>
        </p:nvSpPr>
        <p:spPr>
          <a:xfrm>
            <a:off x="2087339" y="3821008"/>
            <a:ext cx="8082089" cy="1897498"/>
          </a:xfrm>
          <a:prstGeom prst="rect">
            <a:avLst/>
          </a:prstGeom>
        </p:spPr>
        <p:txBody>
          <a:bodyPr/>
          <a:lstStyle>
            <a:lvl1pPr marL="0" indent="0" algn="ctr" defTabSz="457189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0" i="0" kern="1200" baseline="0">
                <a:solidFill>
                  <a:schemeClr val="bg2"/>
                </a:solidFill>
                <a:latin typeface="Proxima Nova" panose="02000506030000020004" pitchFamily="2" charset="0"/>
                <a:ea typeface="+mn-ea"/>
                <a:cs typeface="Arial"/>
              </a:defRPr>
            </a:lvl1pPr>
            <a:lvl2pPr marL="182558" indent="-182558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Arial"/>
              </a:defRPr>
            </a:lvl2pPr>
            <a:lvl3pPr marL="442902" indent="-228594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Arial"/>
              </a:defRPr>
            </a:lvl3pPr>
            <a:lvl4pPr marL="630223" indent="-182558" algn="l" defTabSz="1971625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Arial"/>
              </a:defRPr>
            </a:lvl4pPr>
            <a:lvl5pPr marL="888978" indent="-228594" algn="l" defTabSz="457189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Daily stand-ups 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Check-ins with your supervisor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Workshops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Work sessions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And of course: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fun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13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914055C-D680-862D-242E-C26A4C73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614412"/>
            <a:ext cx="9897625" cy="647163"/>
          </a:xfrm>
        </p:spPr>
        <p:txBody>
          <a:bodyPr/>
          <a:lstStyle/>
          <a:p>
            <a:r>
              <a:rPr lang="en-US" dirty="0"/>
              <a:t>Partners of the green business challenge</a:t>
            </a:r>
            <a:endParaRPr lang="nl-NL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24DC1B9-02EB-DA36-4052-1133EB75A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59" y="1672167"/>
            <a:ext cx="2640429" cy="6471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7F35A3-53B6-7078-82DC-7B06CC20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943" y="1685750"/>
            <a:ext cx="2047984" cy="647163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DE3F948C-BF36-E66E-0EA2-45E0EB38D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922" y="1650757"/>
            <a:ext cx="1202359" cy="73991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828291C-017B-E476-63F3-921D0066D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172" y="1604672"/>
            <a:ext cx="957063" cy="73991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D6F6CD7-C25B-C647-83AA-8D02EFBFB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539" y="1651048"/>
            <a:ext cx="2378419" cy="64716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12071FB-99F3-4E43-A4AC-59DF93948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151" y="2862153"/>
            <a:ext cx="1941921" cy="66668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7F1ADEC-AD74-918D-0C2D-5AE2D8EEB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9668" y="2923579"/>
            <a:ext cx="2106227" cy="42891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F05C7BC-A814-FB54-6E5E-45D56C40C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17" y="2625239"/>
            <a:ext cx="1484791" cy="983674"/>
          </a:xfrm>
          <a:prstGeom prst="rect">
            <a:avLst/>
          </a:prstGeom>
        </p:spPr>
      </p:pic>
      <p:pic>
        <p:nvPicPr>
          <p:cNvPr id="23" name="Afbeelding 22" descr="Afbeelding met tekst, teken, donker&#10;&#10;Automatisch gegenereerde beschrijving">
            <a:extLst>
              <a:ext uri="{FF2B5EF4-FFF2-40B4-BE49-F238E27FC236}">
                <a16:creationId xmlns:a16="http://schemas.microsoft.com/office/drawing/2014/main" id="{B4869FAB-EC3E-600B-AA43-BAE63BEE24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335" y="2923579"/>
            <a:ext cx="1258631" cy="64994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2A599EAF-ED41-B4EE-0BFF-A14936DDA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566" y="2782631"/>
            <a:ext cx="2124364" cy="741315"/>
          </a:xfrm>
          <a:prstGeom prst="rect">
            <a:avLst/>
          </a:prstGeom>
        </p:spPr>
      </p:pic>
      <p:pic>
        <p:nvPicPr>
          <p:cNvPr id="27" name="Afbeelding 26" descr="Afbeelding met tekst, monitor, scherm&#10;&#10;Automatisch gegenereerde beschrijving">
            <a:extLst>
              <a:ext uri="{FF2B5EF4-FFF2-40B4-BE49-F238E27FC236}">
                <a16:creationId xmlns:a16="http://schemas.microsoft.com/office/drawing/2014/main" id="{3CC3768F-8AE2-FBB3-47E0-57B67ABE99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115" y="4109284"/>
            <a:ext cx="2081201" cy="427039"/>
          </a:xfrm>
          <a:prstGeom prst="rect">
            <a:avLst/>
          </a:prstGeom>
        </p:spPr>
      </p:pic>
      <p:pic>
        <p:nvPicPr>
          <p:cNvPr id="29" name="Afbeelding 28" descr="Afbeelding met tekst&#10;&#10;Automatisch gegenereerde beschrijving">
            <a:extLst>
              <a:ext uri="{FF2B5EF4-FFF2-40B4-BE49-F238E27FC236}">
                <a16:creationId xmlns:a16="http://schemas.microsoft.com/office/drawing/2014/main" id="{60BFEDDA-FD1C-FA10-D30A-9DB77CC412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2392" y="3811708"/>
            <a:ext cx="1502521" cy="847791"/>
          </a:xfrm>
          <a:prstGeom prst="rect">
            <a:avLst/>
          </a:prstGeom>
        </p:spPr>
      </p:pic>
      <p:pic>
        <p:nvPicPr>
          <p:cNvPr id="31" name="Afbeelding 30" descr="Afbeelding met tekst, tafelgerei, bord, serviesgoed&#10;&#10;Automatisch gegenereerde beschrijving">
            <a:extLst>
              <a:ext uri="{FF2B5EF4-FFF2-40B4-BE49-F238E27FC236}">
                <a16:creationId xmlns:a16="http://schemas.microsoft.com/office/drawing/2014/main" id="{011B9BB0-AD02-43EF-E295-8797BA1541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7019" y="4136954"/>
            <a:ext cx="2032980" cy="50208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C89D9D34-46A4-9F64-FFA8-03888EC070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70075" y="4082019"/>
            <a:ext cx="2407855" cy="481571"/>
          </a:xfrm>
          <a:prstGeom prst="rect">
            <a:avLst/>
          </a:prstGeom>
        </p:spPr>
      </p:pic>
      <p:pic>
        <p:nvPicPr>
          <p:cNvPr id="37" name="Afbeelding 36" descr="Afbeelding met tekst&#10;&#10;Automatisch gegenereerde beschrijving">
            <a:extLst>
              <a:ext uri="{FF2B5EF4-FFF2-40B4-BE49-F238E27FC236}">
                <a16:creationId xmlns:a16="http://schemas.microsoft.com/office/drawing/2014/main" id="{A695B49B-90B0-A3D2-422D-0548B8B066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6980" y="5479559"/>
            <a:ext cx="2764198" cy="420943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FC8B0106-B23D-8C74-7255-793BCEC222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7616" y="5036694"/>
            <a:ext cx="1201449" cy="1201449"/>
          </a:xfrm>
          <a:prstGeom prst="rect">
            <a:avLst/>
          </a:prstGeom>
        </p:spPr>
      </p:pic>
      <p:pic>
        <p:nvPicPr>
          <p:cNvPr id="41" name="Afbeelding 40" descr="Afbeelding met tekst&#10;&#10;Automatisch gegenereerde beschrijving">
            <a:extLst>
              <a:ext uri="{FF2B5EF4-FFF2-40B4-BE49-F238E27FC236}">
                <a16:creationId xmlns:a16="http://schemas.microsoft.com/office/drawing/2014/main" id="{3D609CA0-D0AE-7484-29BA-8B308E9F98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0243" y="5484110"/>
            <a:ext cx="1648178" cy="530116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D77E82E-81F0-57D2-949C-72C84D1711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9093" y="5266049"/>
            <a:ext cx="2083242" cy="6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23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A0AC54C-A1E6-B795-2CD0-C16323225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64" y="1521306"/>
            <a:ext cx="4301413" cy="3493911"/>
          </a:xfrm>
        </p:spPr>
        <p:txBody>
          <a:bodyPr/>
          <a:lstStyle/>
          <a:p>
            <a:pPr algn="l"/>
            <a:endParaRPr lang="nl-NL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1E6EFD-55BE-9F0B-4C3E-525D21B7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024" y="1547889"/>
            <a:ext cx="9375119" cy="647163"/>
          </a:xfrm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FE8E3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CC4CE2DA-DA5F-AFE6-2EAA-4947493FFB3D}"/>
              </a:ext>
            </a:extLst>
          </p:cNvPr>
          <p:cNvSpPr txBox="1">
            <a:spLocks/>
          </p:cNvSpPr>
          <p:nvPr/>
        </p:nvSpPr>
        <p:spPr>
          <a:xfrm>
            <a:off x="1299110" y="758453"/>
            <a:ext cx="9375119" cy="647163"/>
          </a:xfrm>
          <a:prstGeom prst="rect">
            <a:avLst/>
          </a:prstGeo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3000" b="1" i="0" kern="1200" cap="all" spc="0" baseline="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Arial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E9AA35-1F81-4B03-B9B1-F86A7AB8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5588"/>
            <a:ext cx="5591353" cy="560241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4A94F07-8835-4A72-92D2-88364BBA1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206" y="1255587"/>
            <a:ext cx="6623793" cy="56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A0AC54C-A1E6-B795-2CD0-C16323225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64" y="1521306"/>
            <a:ext cx="4301413" cy="3493911"/>
          </a:xfrm>
        </p:spPr>
        <p:txBody>
          <a:bodyPr/>
          <a:lstStyle/>
          <a:p>
            <a:pPr algn="l"/>
            <a:endParaRPr lang="nl-NL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1E6EFD-55BE-9F0B-4C3E-525D21B7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024" y="1547889"/>
            <a:ext cx="9375119" cy="647163"/>
          </a:xfrm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FE8E3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Arial"/>
            </a:endParaRP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CC4CE2DA-DA5F-AFE6-2EAA-4947493FFB3D}"/>
              </a:ext>
            </a:extLst>
          </p:cNvPr>
          <p:cNvSpPr txBox="1">
            <a:spLocks/>
          </p:cNvSpPr>
          <p:nvPr/>
        </p:nvSpPr>
        <p:spPr>
          <a:xfrm>
            <a:off x="1299110" y="758453"/>
            <a:ext cx="9375119" cy="647163"/>
          </a:xfrm>
          <a:prstGeom prst="rect">
            <a:avLst/>
          </a:prstGeo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3000" b="1" i="0" kern="1200" cap="all" spc="0" baseline="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Arial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054EB8-046B-450F-B421-E8EB6980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215" y="1005834"/>
            <a:ext cx="649857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FD486D-157A-8CF1-FA34-10AF5BC29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8" name="Picture 2" descr="Marne Mosterd - sinds 1895 de lekkerste mosterd">
            <a:extLst>
              <a:ext uri="{FF2B5EF4-FFF2-40B4-BE49-F238E27FC236}">
                <a16:creationId xmlns:a16="http://schemas.microsoft.com/office/drawing/2014/main" id="{B1364089-ADDF-6E3B-0B4D-78B18B86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1" y="1419630"/>
            <a:ext cx="1266199" cy="12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-Staatsbosbeheer - Nationaal Park Lauwersmeer">
            <a:extLst>
              <a:ext uri="{FF2B5EF4-FFF2-40B4-BE49-F238E27FC236}">
                <a16:creationId xmlns:a16="http://schemas.microsoft.com/office/drawing/2014/main" id="{DCB589E1-25BF-BD19-FAC8-F9E1DEBC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48" y="1468541"/>
            <a:ext cx="1553709" cy="12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lfa-college Logo PNG Transparent &amp; SVG Vector - Freebie Supply">
            <a:extLst>
              <a:ext uri="{FF2B5EF4-FFF2-40B4-BE49-F238E27FC236}">
                <a16:creationId xmlns:a16="http://schemas.microsoft.com/office/drawing/2014/main" id="{08C5E0A3-9066-F0DA-99FC-F21B2D18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98" y="3220386"/>
            <a:ext cx="3837709" cy="38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urenspecialist Nederland | Deurenfabrikant voor woningbouw &amp;  utiliteitsbouw">
            <a:extLst>
              <a:ext uri="{FF2B5EF4-FFF2-40B4-BE49-F238E27FC236}">
                <a16:creationId xmlns:a16="http://schemas.microsoft.com/office/drawing/2014/main" id="{BC3D68F6-CE51-B4AB-F0FF-3ECCC48C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43" y="1702086"/>
            <a:ext cx="2399435" cy="79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tekst, monitor, scherm&#10;&#10;Automatisch gegenereerde beschrijving">
            <a:extLst>
              <a:ext uri="{FF2B5EF4-FFF2-40B4-BE49-F238E27FC236}">
                <a16:creationId xmlns:a16="http://schemas.microsoft.com/office/drawing/2014/main" id="{D49C1689-E9D0-64F1-923B-9FE09502E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8131" y="3475604"/>
            <a:ext cx="2746750" cy="5636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59CF74-DA8E-45FD-0CAB-934D56928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61" y="1390381"/>
            <a:ext cx="935746" cy="139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F82931D-D013-210E-7ACC-9AB42B5EB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7420" y="3246716"/>
            <a:ext cx="2324523" cy="78916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1880D0D-D9CE-2B4E-F97D-B157932C5A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06" y="4868511"/>
            <a:ext cx="2897137" cy="647163"/>
          </a:xfrm>
          <a:prstGeom prst="rect">
            <a:avLst/>
          </a:prstGeom>
          <a:noFill/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4FA9DBD-E54A-963C-658C-986B841099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0005" y="1702086"/>
            <a:ext cx="1806665" cy="86065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8C7F04D-FAE5-C034-F85F-68D98BE936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7918" y="3328375"/>
            <a:ext cx="3858947" cy="789166"/>
          </a:xfrm>
          <a:prstGeom prst="rect">
            <a:avLst/>
          </a:prstGeom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1512349F-F659-794C-70EA-A25D2FBE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93" y="390659"/>
            <a:ext cx="9601682" cy="647163"/>
          </a:xfrm>
        </p:spPr>
        <p:txBody>
          <a:bodyPr/>
          <a:lstStyle/>
          <a:p>
            <a:pPr algn="ctr"/>
            <a:r>
              <a:rPr lang="en-US" dirty="0"/>
              <a:t>the challenge-owners of 2022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635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57B4F84-8F2B-35FA-0D86-1A20DC7D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733" y="1713940"/>
            <a:ext cx="9375119" cy="647163"/>
          </a:xfrm>
        </p:spPr>
        <p:txBody>
          <a:bodyPr/>
          <a:lstStyle/>
          <a:p>
            <a:r>
              <a:rPr lang="en-US" dirty="0"/>
              <a:t>Marne </a:t>
            </a:r>
            <a:r>
              <a:rPr lang="en-US" dirty="0" err="1"/>
              <a:t>mosterd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B6AF1B-1FC2-251B-6DBA-31644037C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177" y="3571875"/>
            <a:ext cx="2181645" cy="21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B08256-B2EF-0F4D-B7F3-080481C55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SUBTITLE</a:t>
            </a:r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65468F-1CC1-054C-A769-DEFBA7CB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14" y="1164771"/>
            <a:ext cx="4212771" cy="4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41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1026" name="Picture 2" descr="MUSTARD 5 GR SACHETS | HANOS 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28990" r="1911" b="28987"/>
          <a:stretch/>
        </p:blipFill>
        <p:spPr bwMode="auto">
          <a:xfrm>
            <a:off x="888235" y="1901533"/>
            <a:ext cx="5166702" cy="22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4" y="5468981"/>
            <a:ext cx="1008017" cy="1008017"/>
          </a:xfrm>
          <a:prstGeom prst="rect">
            <a:avLst/>
          </a:prstGeom>
        </p:spPr>
      </p:pic>
      <p:pic>
        <p:nvPicPr>
          <p:cNvPr id="1028" name="Picture 4" descr="Ein Holländischer Imbiß Benannte Kroket Mit Senf Stockfoto - Bild von  gefüllt, zahnstocher: 196763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53" y="1343397"/>
            <a:ext cx="4625430" cy="308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47192CD-510A-49A3-A6DF-3274CA391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667" y="1655147"/>
            <a:ext cx="9375119" cy="4373837"/>
          </a:xfrm>
        </p:spPr>
        <p:txBody>
          <a:bodyPr/>
          <a:lstStyle/>
          <a:p>
            <a:pPr algn="l"/>
            <a:r>
              <a:rPr lang="en-US" b="1" dirty="0"/>
              <a:t>Why the Green Business Challenge?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Boost the theme in the region (2022: circular economy)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Develop and showcase good examples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Introduce students to the themes and use their insights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Join hands and make an impact in the green economy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9C4452-4028-8408-24D3-3D296D1F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829016"/>
            <a:ext cx="9375119" cy="647163"/>
          </a:xfrm>
        </p:spPr>
        <p:txBody>
          <a:bodyPr/>
          <a:lstStyle/>
          <a:p>
            <a:r>
              <a:rPr lang="en-US" dirty="0"/>
              <a:t>Green business challenge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2697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5" name="Picture 2" descr="Three Layers - Free interface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8" y="1241016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/>
          <p:cNvCxnSpPr/>
          <p:nvPr/>
        </p:nvCxnSpPr>
        <p:spPr>
          <a:xfrm>
            <a:off x="5627355" y="2468482"/>
            <a:ext cx="13498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5627354" y="3693532"/>
            <a:ext cx="13498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5627353" y="4864835"/>
            <a:ext cx="134982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6977182" y="2114539"/>
            <a:ext cx="4634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Chalk coated paper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977182" y="3339589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PVDC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042496" y="4510892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LDPE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4" y="5468981"/>
            <a:ext cx="1008017" cy="100801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56283" y="193964"/>
            <a:ext cx="4411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Sachet Composition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1025236" y="840295"/>
            <a:ext cx="417483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22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1466833" y="1611166"/>
            <a:ext cx="3679933" cy="3666310"/>
          </a:xfrm>
          <a:prstGeom prst="ellipse">
            <a:avLst/>
          </a:prstGeom>
          <a:noFill/>
          <a:ln w="203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798948" y="2155484"/>
            <a:ext cx="817540" cy="31749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z="239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!</a:t>
            </a:r>
            <a:endParaRPr lang="en-GB" sz="239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67722" y="2117112"/>
            <a:ext cx="449995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</a:t>
            </a:r>
            <a:endParaRPr kumimoji="0" lang="en-GB" sz="1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4" y="5468981"/>
            <a:ext cx="1008017" cy="100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4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4" y="5468981"/>
            <a:ext cx="1008017" cy="1008017"/>
          </a:xfrm>
          <a:prstGeom prst="rect">
            <a:avLst/>
          </a:prstGeom>
        </p:spPr>
      </p:pic>
      <p:pic>
        <p:nvPicPr>
          <p:cNvPr id="4098" name="Picture 2" descr="Honey Mustard Dressing | Ken's Foodservice | Official 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73" y="288417"/>
            <a:ext cx="3611020" cy="335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spensador de mayonesas y salsas Archivos - Ybar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623" y="3700107"/>
            <a:ext cx="2781519" cy="27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s personas siluetas icono gratuito | Free Icon #Freepik #freeicon # personas | Siluetas, Dos personas, Icon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0"/>
          <a:stretch/>
        </p:blipFill>
        <p:spPr bwMode="auto">
          <a:xfrm>
            <a:off x="6935626" y="959580"/>
            <a:ext cx="2267324" cy="450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98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/>
          <p:cNvSpPr/>
          <p:nvPr/>
        </p:nvSpPr>
        <p:spPr>
          <a:xfrm>
            <a:off x="9956800" y="5273964"/>
            <a:ext cx="2050473" cy="142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88234" y="1507375"/>
            <a:ext cx="251998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Chemicals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Moisture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Oxygen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Gases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Durable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Biodegradable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08217" y="881149"/>
            <a:ext cx="7271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LDPE    PVDC    EVOH   PVOH   PHBH   PEF   SW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122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37" y="1507375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❌ Cross Mark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03" y="2936319"/>
            <a:ext cx="537962" cy="5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08" y="2221847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3" y="374742"/>
            <a:ext cx="674714" cy="674714"/>
          </a:xfrm>
          <a:prstGeom prst="rect">
            <a:avLst/>
          </a:prstGeom>
        </p:spPr>
      </p:pic>
      <p:pic>
        <p:nvPicPr>
          <p:cNvPr id="12" name="Picture 4" descr="❌ Cross Mark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03" y="3769271"/>
            <a:ext cx="537962" cy="5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07" y="4563058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09" y="1507375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80" y="2882604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80" y="3754144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80" y="4576759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❌ Cross Mark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03" y="5456127"/>
            <a:ext cx="537962" cy="5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❌ Cross Mark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83" y="5456127"/>
            <a:ext cx="537962" cy="5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❌ Cross Mark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80" y="2203951"/>
            <a:ext cx="537962" cy="5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cto 8"/>
          <p:cNvCxnSpPr/>
          <p:nvPr/>
        </p:nvCxnSpPr>
        <p:spPr>
          <a:xfrm>
            <a:off x="5669279" y="1342814"/>
            <a:ext cx="0" cy="4651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420" y="1497505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59" y="2170565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59" y="2901348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46" y="3754144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58" y="4576759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❌ Cross Mark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05" y="5491427"/>
            <a:ext cx="537962" cy="5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52" y="1416833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52" y="2147616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39" y="3000412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51" y="3823027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32" y="1394819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32" y="2125602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19" y="2978398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31" y="3801013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23" y="1423172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23" y="2153955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310" y="3006751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22" y="3829366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Conector recto 43"/>
          <p:cNvCxnSpPr/>
          <p:nvPr/>
        </p:nvCxnSpPr>
        <p:spPr>
          <a:xfrm>
            <a:off x="6785957" y="1342814"/>
            <a:ext cx="0" cy="4651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527" y="4562714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39" y="5385329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56" y="4561977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68" y="5384592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46" y="1342814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533" y="2195610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45" y="3018225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570" y="3779189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82" y="4601804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Conector recto 54"/>
          <p:cNvCxnSpPr/>
          <p:nvPr/>
        </p:nvCxnSpPr>
        <p:spPr>
          <a:xfrm>
            <a:off x="6841374" y="1082911"/>
            <a:ext cx="10741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uadroTexto 58"/>
          <p:cNvSpPr txBox="1"/>
          <p:nvPr/>
        </p:nvSpPr>
        <p:spPr>
          <a:xfrm>
            <a:off x="10048330" y="453545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272B5B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272B5B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2" name="Picture 2" descr="File:Green-checkmark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26" y="5346597"/>
            <a:ext cx="479857" cy="5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CuadroTexto 62"/>
          <p:cNvSpPr txBox="1"/>
          <p:nvPr/>
        </p:nvSpPr>
        <p:spPr>
          <a:xfrm>
            <a:off x="9121694" y="5243342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srgbClr val="00572A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572A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453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4" y="5468981"/>
            <a:ext cx="1008017" cy="1008017"/>
          </a:xfrm>
          <a:prstGeom prst="rect">
            <a:avLst/>
          </a:prstGeom>
        </p:spPr>
      </p:pic>
      <p:pic>
        <p:nvPicPr>
          <p:cNvPr id="6146" name="Picture 2" descr="Notpla's journey to make packaging disappear - Notp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53" y="3277902"/>
            <a:ext cx="5515552" cy="210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me - Avant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76" y="611401"/>
            <a:ext cx="3986906" cy="22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emium Vector | Cartoon sea objects with seaweed and coral outlined for  coloring page isolated on whit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219" y="3049769"/>
            <a:ext cx="1773383" cy="17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003307" y="1390762"/>
            <a:ext cx="1870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PEF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6828741" y="4279875"/>
            <a:ext cx="87745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6828741" y="1896108"/>
            <a:ext cx="87745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91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58108" y="2586335"/>
            <a:ext cx="3537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EVOH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24252" y="2004600"/>
            <a:ext cx="3537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PHBH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5701905" y="3300035"/>
            <a:ext cx="8774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7019639" y="3343872"/>
            <a:ext cx="3537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PHBV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4" y="5468981"/>
            <a:ext cx="1008017" cy="100801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410645" y="3848158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6,670.00 USD/ton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502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1551D-022A-794F-A16A-3E3FAD22C56E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038F5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038F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7170" name="Picture 2" descr="Euro | Kostenlos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38" y="1193078"/>
            <a:ext cx="3757612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4" y="5468981"/>
            <a:ext cx="1008017" cy="1008017"/>
          </a:xfrm>
          <a:prstGeom prst="rect">
            <a:avLst/>
          </a:prstGeom>
        </p:spPr>
      </p:pic>
      <p:pic>
        <p:nvPicPr>
          <p:cNvPr id="7172" name="Picture 4" descr="RVO Rijksdienst voor Ondernemend Nederland – Niederländische  Unternehmensagentur (Niederlande) | WEgate - European gateway for women's  entrepreneursh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5" y="2236486"/>
            <a:ext cx="5336164" cy="22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13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C9C4452-4028-8408-24D3-3D296D1F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2023334"/>
            <a:ext cx="9375119" cy="647163"/>
          </a:xfrm>
        </p:spPr>
        <p:txBody>
          <a:bodyPr/>
          <a:lstStyle/>
          <a:p>
            <a:r>
              <a:rPr lang="en-US" dirty="0"/>
              <a:t>THANK YOU FOR YOUR ATTENTION!</a:t>
            </a:r>
            <a:endParaRPr lang="nl-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48" y="2781199"/>
            <a:ext cx="3139242" cy="313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87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57B4F84-8F2B-35FA-0D86-1A20DC7D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163" y="2087469"/>
            <a:ext cx="9375119" cy="647163"/>
          </a:xfrm>
        </p:spPr>
        <p:txBody>
          <a:bodyPr/>
          <a:lstStyle/>
          <a:p>
            <a:r>
              <a:rPr lang="en-US" dirty="0"/>
              <a:t>KEUNSTO B.V.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281594-3D82-9859-5597-BED110C25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04" y="3787220"/>
            <a:ext cx="1328191" cy="19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47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740E043-4504-A3EE-8842-F9DF97757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CACE97E-D6CB-395C-6C4D-C4D6F913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49" y="1405617"/>
            <a:ext cx="9375119" cy="3646716"/>
          </a:xfrm>
        </p:spPr>
        <p:txBody>
          <a:bodyPr/>
          <a:lstStyle/>
          <a:p>
            <a:pPr algn="l"/>
            <a:r>
              <a:rPr lang="en-US" b="1" dirty="0"/>
              <a:t>The numbers of this Green Business Challenge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8 Challenges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6 days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30 students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15 nationalities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 events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43CA5B3-0E1D-04C1-F9AA-07147A45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110" y="758453"/>
            <a:ext cx="9375119" cy="647163"/>
          </a:xfrm>
        </p:spPr>
        <p:txBody>
          <a:bodyPr/>
          <a:lstStyle/>
          <a:p>
            <a:r>
              <a:rPr lang="en-US" dirty="0"/>
              <a:t>Green business challenge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21FFEB5-ED0E-18CC-8ADA-B1FB4085555F}"/>
              </a:ext>
            </a:extLst>
          </p:cNvPr>
          <p:cNvSpPr txBox="1"/>
          <p:nvPr/>
        </p:nvSpPr>
        <p:spPr>
          <a:xfrm>
            <a:off x="4639647" y="1890403"/>
            <a:ext cx="61442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5 workshops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10 supervisors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11 electric cars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460 kilometers</a:t>
            </a:r>
          </a:p>
          <a:p>
            <a:pPr marL="342900" marR="0" lvl="0" indent="-34290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100% impact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27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7EA1626-1674-FCFE-1F40-7ACE2EF16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48185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670EDC-AADD-76CC-2553-D82BF0515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02775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D6AE0CE5-43C3-1C29-EADD-F473B85BD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9748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A85C48-9B60-3B17-A7C6-BAD92A77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651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68B795-492C-E99F-8C28-6C67C94B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1496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587B339-21E4-57FD-22ED-7F6887EFA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355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1CB8C6-D4DE-1DDB-3671-20819AAB4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5738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A1CC4D-5771-12D0-6ED5-56D491DAF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8977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1C1EA8-003A-C35F-7F3A-B79F93657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2513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48F24D8-3160-2698-5031-F49EACD68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369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A0AC54C-A1E6-B795-2CD0-C16323225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64" y="1521306"/>
            <a:ext cx="4301413" cy="3493911"/>
          </a:xfrm>
        </p:spPr>
        <p:txBody>
          <a:bodyPr/>
          <a:lstStyle/>
          <a:p>
            <a:pPr algn="l"/>
            <a:r>
              <a:rPr lang="en-US" sz="2800" b="1" dirty="0"/>
              <a:t>Taiwan						</a:t>
            </a:r>
          </a:p>
          <a:p>
            <a:pPr algn="l"/>
            <a:r>
              <a:rPr lang="en-US" sz="2800" b="1" dirty="0"/>
              <a:t>Hungary</a:t>
            </a:r>
          </a:p>
          <a:p>
            <a:pPr algn="l"/>
            <a:r>
              <a:rPr lang="en-US" sz="2800" b="1" dirty="0"/>
              <a:t>Estonia						</a:t>
            </a:r>
          </a:p>
          <a:p>
            <a:pPr algn="l"/>
            <a:r>
              <a:rPr lang="en-US" sz="2800" b="1" dirty="0"/>
              <a:t>Romania</a:t>
            </a:r>
          </a:p>
          <a:p>
            <a:pPr algn="l"/>
            <a:r>
              <a:rPr lang="en-US" sz="2800" b="1" dirty="0"/>
              <a:t>Mexico						</a:t>
            </a:r>
          </a:p>
          <a:p>
            <a:pPr algn="l"/>
            <a:r>
              <a:rPr lang="en-US" sz="2800" b="1" dirty="0"/>
              <a:t>Portugal</a:t>
            </a:r>
          </a:p>
          <a:p>
            <a:pPr algn="l"/>
            <a:r>
              <a:rPr lang="en-US" sz="2800" b="1" dirty="0"/>
              <a:t>Slovenia</a:t>
            </a:r>
          </a:p>
          <a:p>
            <a:pPr algn="l"/>
            <a:endParaRPr lang="nl-NL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1E6EFD-55BE-9F0B-4C3E-525D21B7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024" y="1547889"/>
            <a:ext cx="9375119" cy="647163"/>
          </a:xfrm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The Netherlands			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Poland						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Bulgaria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Kazakhstan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Germany					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Slovakia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India							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FE8E3"/>
                </a:solidFill>
                <a:effectLst/>
                <a:uLnTx/>
                <a:uFillTx/>
                <a:latin typeface="Proxima Nova" panose="02000506030000020004" pitchFamily="2" charset="0"/>
                <a:ea typeface="+mn-ea"/>
                <a:cs typeface="Arial"/>
              </a:rPr>
              <a:t>Brazil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CC4CE2DA-DA5F-AFE6-2EAA-4947493FFB3D}"/>
              </a:ext>
            </a:extLst>
          </p:cNvPr>
          <p:cNvSpPr txBox="1">
            <a:spLocks/>
          </p:cNvSpPr>
          <p:nvPr/>
        </p:nvSpPr>
        <p:spPr>
          <a:xfrm>
            <a:off x="1299110" y="758453"/>
            <a:ext cx="9375119" cy="647163"/>
          </a:xfrm>
          <a:prstGeom prst="rect">
            <a:avLst/>
          </a:prstGeo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3000" b="1" i="0" kern="1200" cap="all" spc="0" baseline="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Arial"/>
              </a:defRPr>
            </a:lvl1pPr>
          </a:lstStyle>
          <a:p>
            <a:r>
              <a:rPr lang="en-US" dirty="0"/>
              <a:t>15?! Yes, 15!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837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0FFA86-01E6-DE35-BD42-633B9BB03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888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3316E8-7871-0B01-BB30-E8481BC89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98365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8F969F-B187-CD05-C0A5-16A2385FB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9263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F43D16-F6A2-F3C9-B9AE-6DBF50BF0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606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B33F48-A1F3-9325-040D-19085499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E888AB7-83D4-1082-4319-10C918ABB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43" y="1184563"/>
            <a:ext cx="9086851" cy="4223966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80C35B67-D526-34BF-96AF-F648524F6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2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B33F48-A1F3-9325-040D-19085499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30683E-B46A-0332-6FCE-6C6D0C16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41" y="1257300"/>
            <a:ext cx="8743950" cy="4064571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557FEB8E-EBB4-B83B-8150-6355E381C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21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B33F48-A1F3-9325-040D-19085499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64B2690-6A43-2A75-3C1F-5247F02DF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62" y="1466851"/>
            <a:ext cx="8797926" cy="4089660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5C3BA4ED-E177-BE6B-9BEF-302B9EB3F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985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CD24154-96A0-D82D-E91D-F946F587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478" y="1238468"/>
            <a:ext cx="9424807" cy="438106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EB33F48-A1F3-9325-040D-19085499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679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628A570-8CF8-DAD8-397A-C2A2706D8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771" y="1155005"/>
            <a:ext cx="9066946" cy="421471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AD0E52D-817E-02BA-6830-D99731E0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3133573"/>
      </p:ext>
    </p:extLst>
  </p:cSld>
  <p:clrMapOvr>
    <a:masterClrMapping/>
  </p:clrMapOvr>
</p:sld>
</file>

<file path=ppt/theme/theme1.xml><?xml version="1.0" encoding="utf-8"?>
<a:theme xmlns:a="http://schemas.openxmlformats.org/drawingml/2006/main" name="STOPAQ Sales Meeting 2022">
  <a:themeElements>
    <a:clrScheme name="Green Challenge">
      <a:dk1>
        <a:srgbClr val="000000"/>
      </a:dk1>
      <a:lt1>
        <a:srgbClr val="FFFFFF"/>
      </a:lt1>
      <a:dk2>
        <a:srgbClr val="038F59"/>
      </a:dk2>
      <a:lt2>
        <a:srgbClr val="CFE8E3"/>
      </a:lt2>
      <a:accent1>
        <a:srgbClr val="272B5B"/>
      </a:accent1>
      <a:accent2>
        <a:srgbClr val="CFE8E3"/>
      </a:accent2>
      <a:accent3>
        <a:srgbClr val="00572A"/>
      </a:accent3>
      <a:accent4>
        <a:srgbClr val="F0A08E"/>
      </a:accent4>
      <a:accent5>
        <a:srgbClr val="BF4856"/>
      </a:accent5>
      <a:accent6>
        <a:srgbClr val="038F59"/>
      </a:accent6>
      <a:hlink>
        <a:srgbClr val="BF4856"/>
      </a:hlink>
      <a:folHlink>
        <a:srgbClr val="00572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een Challenge presentation" id="{434AF8A4-6840-464A-90C8-5444C7CF0DB8}" vid="{A6535E92-F5BD-2749-B25C-BBE5E880EC8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GBC PP - Event on Friday</Template>
  <TotalTime>0</TotalTime>
  <Words>490</Words>
  <Application>Microsoft Office PowerPoint</Application>
  <PresentationFormat>Breedbeeld</PresentationFormat>
  <Paragraphs>135</Paragraphs>
  <Slides>43</Slides>
  <Notes>17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43</vt:i4>
      </vt:variant>
    </vt:vector>
  </HeadingPairs>
  <TitlesOfParts>
    <vt:vector size="51" baseType="lpstr">
      <vt:lpstr>Arial</vt:lpstr>
      <vt:lpstr>Bahnschrift</vt:lpstr>
      <vt:lpstr>Bernard MT Condensed</vt:lpstr>
      <vt:lpstr>Calibri</vt:lpstr>
      <vt:lpstr>Calibri Light</vt:lpstr>
      <vt:lpstr>Proxima Nova</vt:lpstr>
      <vt:lpstr>STOPAQ Sales Meeting 2022</vt:lpstr>
      <vt:lpstr>Kantoorthema</vt:lpstr>
      <vt:lpstr>Green business challenge  </vt:lpstr>
      <vt:lpstr>Green business challenge</vt:lpstr>
      <vt:lpstr>Green business challenge</vt:lpstr>
      <vt:lpstr>The Netherlands    Poland       Bulgaria  Kazakhstan Germany      Slovakia India        Brazil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What to expect</vt:lpstr>
      <vt:lpstr>Partners of the green business challenge</vt:lpstr>
      <vt:lpstr>PowerPoint-presentatie</vt:lpstr>
      <vt:lpstr>PowerPoint-presentatie</vt:lpstr>
      <vt:lpstr>the challenge-owners of 2022</vt:lpstr>
      <vt:lpstr>Marne mosterd</vt:lpstr>
      <vt:lpstr>TITLE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FOR YOUR ATTENTION!</vt:lpstr>
      <vt:lpstr>KEUNSTO B.V.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Global Industrial Projects Conference</dc:subject>
  <dc:creator>Ruben Wubbema</dc:creator>
  <cp:keywords/>
  <dc:description/>
  <cp:lastModifiedBy>Anneke Post</cp:lastModifiedBy>
  <cp:revision>46</cp:revision>
  <dcterms:created xsi:type="dcterms:W3CDTF">2022-11-02T19:21:37Z</dcterms:created>
  <dcterms:modified xsi:type="dcterms:W3CDTF">2023-07-18T08:08:06Z</dcterms:modified>
  <cp:category/>
</cp:coreProperties>
</file>