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sldIdLst>
    <p:sldId id="256" r:id="rId2"/>
    <p:sldId id="257" r:id="rId3"/>
    <p:sldId id="258" r:id="rId4"/>
    <p:sldId id="260" r:id="rId5"/>
    <p:sldId id="263" r:id="rId6"/>
    <p:sldId id="262"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3B2E1-015D-4F08-98F6-C0940D5EB0F1}" v="12" dt="2023-07-13T08:40:16.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3" d="100"/>
          <a:sy n="93" d="100"/>
        </p:scale>
        <p:origin x="12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ke Post" userId="12857990-987f-4308-97f0-acf0d55fae3c" providerId="ADAL" clId="{40B3B2E1-015D-4F08-98F6-C0940D5EB0F1}"/>
    <pc:docChg chg="undo custSel delSld modSld">
      <pc:chgData name="Anneke Post" userId="12857990-987f-4308-97f0-acf0d55fae3c" providerId="ADAL" clId="{40B3B2E1-015D-4F08-98F6-C0940D5EB0F1}" dt="2023-07-13T08:43:08.748" v="1085" actId="20577"/>
      <pc:docMkLst>
        <pc:docMk/>
      </pc:docMkLst>
      <pc:sldChg chg="modSp mod">
        <pc:chgData name="Anneke Post" userId="12857990-987f-4308-97f0-acf0d55fae3c" providerId="ADAL" clId="{40B3B2E1-015D-4F08-98F6-C0940D5EB0F1}" dt="2023-07-13T07:33:29.950" v="208" actId="20577"/>
        <pc:sldMkLst>
          <pc:docMk/>
          <pc:sldMk cId="2449545103" sldId="256"/>
        </pc:sldMkLst>
        <pc:spChg chg="mod">
          <ac:chgData name="Anneke Post" userId="12857990-987f-4308-97f0-acf0d55fae3c" providerId="ADAL" clId="{40B3B2E1-015D-4F08-98F6-C0940D5EB0F1}" dt="2023-07-13T07:33:29.950" v="208" actId="20577"/>
          <ac:spMkLst>
            <pc:docMk/>
            <pc:sldMk cId="2449545103" sldId="256"/>
            <ac:spMk id="5" creationId="{164B6678-8406-E94B-4100-2616BED15631}"/>
          </ac:spMkLst>
        </pc:spChg>
      </pc:sldChg>
      <pc:sldChg chg="addSp modSp mod">
        <pc:chgData name="Anneke Post" userId="12857990-987f-4308-97f0-acf0d55fae3c" providerId="ADAL" clId="{40B3B2E1-015D-4F08-98F6-C0940D5EB0F1}" dt="2023-07-13T08:43:08.748" v="1085" actId="20577"/>
        <pc:sldMkLst>
          <pc:docMk/>
          <pc:sldMk cId="544721190" sldId="257"/>
        </pc:sldMkLst>
        <pc:spChg chg="add mod">
          <ac:chgData name="Anneke Post" userId="12857990-987f-4308-97f0-acf0d55fae3c" providerId="ADAL" clId="{40B3B2E1-015D-4F08-98F6-C0940D5EB0F1}" dt="2023-07-13T08:43:08.748" v="1085" actId="20577"/>
          <ac:spMkLst>
            <pc:docMk/>
            <pc:sldMk cId="544721190" sldId="257"/>
            <ac:spMk id="2" creationId="{7F651787-607B-6DB8-8507-300022734EC5}"/>
          </ac:spMkLst>
        </pc:spChg>
        <pc:spChg chg="mod">
          <ac:chgData name="Anneke Post" userId="12857990-987f-4308-97f0-acf0d55fae3c" providerId="ADAL" clId="{40B3B2E1-015D-4F08-98F6-C0940D5EB0F1}" dt="2023-07-13T08:42:00.500" v="1070" actId="113"/>
          <ac:spMkLst>
            <pc:docMk/>
            <pc:sldMk cId="544721190" sldId="257"/>
            <ac:spMk id="3" creationId="{3757A938-70D7-FAEA-55F6-E957BBA61376}"/>
          </ac:spMkLst>
        </pc:spChg>
        <pc:spChg chg="mod">
          <ac:chgData name="Anneke Post" userId="12857990-987f-4308-97f0-acf0d55fae3c" providerId="ADAL" clId="{40B3B2E1-015D-4F08-98F6-C0940D5EB0F1}" dt="2023-07-13T08:42:44.254" v="1080" actId="12"/>
          <ac:spMkLst>
            <pc:docMk/>
            <pc:sldMk cId="544721190" sldId="257"/>
            <ac:spMk id="4" creationId="{A2BFA9CE-4A31-1B18-F92C-879CB836C7EF}"/>
          </ac:spMkLst>
        </pc:spChg>
      </pc:sldChg>
      <pc:sldChg chg="addSp modSp mod">
        <pc:chgData name="Anneke Post" userId="12857990-987f-4308-97f0-acf0d55fae3c" providerId="ADAL" clId="{40B3B2E1-015D-4F08-98F6-C0940D5EB0F1}" dt="2023-07-13T08:33:57.299" v="1004" actId="1076"/>
        <pc:sldMkLst>
          <pc:docMk/>
          <pc:sldMk cId="772989352" sldId="258"/>
        </pc:sldMkLst>
        <pc:spChg chg="mod">
          <ac:chgData name="Anneke Post" userId="12857990-987f-4308-97f0-acf0d55fae3c" providerId="ADAL" clId="{40B3B2E1-015D-4F08-98F6-C0940D5EB0F1}" dt="2023-07-13T08:09:33.984" v="770" actId="6549"/>
          <ac:spMkLst>
            <pc:docMk/>
            <pc:sldMk cId="772989352" sldId="258"/>
            <ac:spMk id="2" creationId="{C412CB9D-8FD6-336B-A5E0-EB65F122FC1D}"/>
          </ac:spMkLst>
        </pc:spChg>
        <pc:spChg chg="add mod">
          <ac:chgData name="Anneke Post" userId="12857990-987f-4308-97f0-acf0d55fae3c" providerId="ADAL" clId="{40B3B2E1-015D-4F08-98F6-C0940D5EB0F1}" dt="2023-07-13T08:10:02.232" v="779" actId="20577"/>
          <ac:spMkLst>
            <pc:docMk/>
            <pc:sldMk cId="772989352" sldId="258"/>
            <ac:spMk id="4" creationId="{2057AE30-E685-C4FC-5EE7-D5E2693739C3}"/>
          </ac:spMkLst>
        </pc:spChg>
        <pc:spChg chg="add mod">
          <ac:chgData name="Anneke Post" userId="12857990-987f-4308-97f0-acf0d55fae3c" providerId="ADAL" clId="{40B3B2E1-015D-4F08-98F6-C0940D5EB0F1}" dt="2023-07-13T08:33:57.299" v="1004" actId="1076"/>
          <ac:spMkLst>
            <pc:docMk/>
            <pc:sldMk cId="772989352" sldId="258"/>
            <ac:spMk id="5" creationId="{D2600AED-5B34-38C5-58DB-89AD414587D9}"/>
          </ac:spMkLst>
        </pc:spChg>
      </pc:sldChg>
      <pc:sldChg chg="delSp del mod">
        <pc:chgData name="Anneke Post" userId="12857990-987f-4308-97f0-acf0d55fae3c" providerId="ADAL" clId="{40B3B2E1-015D-4F08-98F6-C0940D5EB0F1}" dt="2023-07-13T08:34:03.613" v="1005" actId="47"/>
        <pc:sldMkLst>
          <pc:docMk/>
          <pc:sldMk cId="2832996287" sldId="261"/>
        </pc:sldMkLst>
        <pc:spChg chg="del">
          <ac:chgData name="Anneke Post" userId="12857990-987f-4308-97f0-acf0d55fae3c" providerId="ADAL" clId="{40B3B2E1-015D-4F08-98F6-C0940D5EB0F1}" dt="2023-07-13T08:09:42.175" v="771" actId="21"/>
          <ac:spMkLst>
            <pc:docMk/>
            <pc:sldMk cId="2832996287" sldId="261"/>
            <ac:spMk id="4" creationId="{78D2D165-963D-40F9-834E-9502B78D3657}"/>
          </ac:spMkLst>
        </pc:spChg>
      </pc:sldChg>
      <pc:sldChg chg="addSp delSp modSp mod">
        <pc:chgData name="Anneke Post" userId="12857990-987f-4308-97f0-acf0d55fae3c" providerId="ADAL" clId="{40B3B2E1-015D-4F08-98F6-C0940D5EB0F1}" dt="2023-07-13T08:40:06.767" v="1069" actId="20577"/>
        <pc:sldMkLst>
          <pc:docMk/>
          <pc:sldMk cId="2231771151" sldId="263"/>
        </pc:sldMkLst>
        <pc:spChg chg="mod">
          <ac:chgData name="Anneke Post" userId="12857990-987f-4308-97f0-acf0d55fae3c" providerId="ADAL" clId="{40B3B2E1-015D-4F08-98F6-C0940D5EB0F1}" dt="2023-07-13T08:40:06.767" v="1069" actId="20577"/>
          <ac:spMkLst>
            <pc:docMk/>
            <pc:sldMk cId="2231771151" sldId="263"/>
            <ac:spMk id="2" creationId="{1E5A03E6-0B64-FEE3-D7A1-B96995AF4D24}"/>
          </ac:spMkLst>
        </pc:spChg>
        <pc:spChg chg="del mod">
          <ac:chgData name="Anneke Post" userId="12857990-987f-4308-97f0-acf0d55fae3c" providerId="ADAL" clId="{40B3B2E1-015D-4F08-98F6-C0940D5EB0F1}" dt="2023-07-13T07:35:55.629" v="300" actId="21"/>
          <ac:spMkLst>
            <pc:docMk/>
            <pc:sldMk cId="2231771151" sldId="263"/>
            <ac:spMk id="3" creationId="{3A8F60A7-D8FD-6016-2F29-A2235918E93A}"/>
          </ac:spMkLst>
        </pc:spChg>
        <pc:spChg chg="add mod">
          <ac:chgData name="Anneke Post" userId="12857990-987f-4308-97f0-acf0d55fae3c" providerId="ADAL" clId="{40B3B2E1-015D-4F08-98F6-C0940D5EB0F1}" dt="2023-07-13T08:38:13.363" v="1018" actId="6549"/>
          <ac:spMkLst>
            <pc:docMk/>
            <pc:sldMk cId="2231771151" sldId="263"/>
            <ac:spMk id="4" creationId="{899788F2-AEAF-8EEC-815F-2CDE1C722249}"/>
          </ac:spMkLst>
        </pc:spChg>
        <pc:spChg chg="add del">
          <ac:chgData name="Anneke Post" userId="12857990-987f-4308-97f0-acf0d55fae3c" providerId="ADAL" clId="{40B3B2E1-015D-4F08-98F6-C0940D5EB0F1}" dt="2023-07-13T08:37:21.079" v="1009"/>
          <ac:spMkLst>
            <pc:docMk/>
            <pc:sldMk cId="2231771151" sldId="263"/>
            <ac:spMk id="5" creationId="{825C539D-83D2-ABE6-C595-FD507BC1ED10}"/>
          </ac:spMkLst>
        </pc:spChg>
        <pc:spChg chg="add del">
          <ac:chgData name="Anneke Post" userId="12857990-987f-4308-97f0-acf0d55fae3c" providerId="ADAL" clId="{40B3B2E1-015D-4F08-98F6-C0940D5EB0F1}" dt="2023-07-13T08:37:29.882" v="1013"/>
          <ac:spMkLst>
            <pc:docMk/>
            <pc:sldMk cId="2231771151" sldId="263"/>
            <ac:spMk id="6" creationId="{1262380A-0DBE-422B-0D1F-B7A1F4083131}"/>
          </ac:spMkLst>
        </pc:spChg>
        <pc:spChg chg="del mod">
          <ac:chgData name="Anneke Post" userId="12857990-987f-4308-97f0-acf0d55fae3c" providerId="ADAL" clId="{40B3B2E1-015D-4F08-98F6-C0940D5EB0F1}" dt="2023-07-13T08:37:06.033" v="1006" actId="478"/>
          <ac:spMkLst>
            <pc:docMk/>
            <pc:sldMk cId="2231771151" sldId="263"/>
            <ac:spMk id="8" creationId="{4357147A-B2D8-62D7-7EA8-145174FB07D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7/13/2023</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33198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7/13/2023</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409725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7/13/2023</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206019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7/13/2023</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187661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7/13/2023</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181868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7/13/2023</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418276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7/13/2023</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136296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7/13/2023</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40058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7/13/2023</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54924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7/13/2023</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260032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7/13/2023</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355762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7/13/2023</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‹nr.›</a:t>
            </a:fld>
            <a:endParaRPr lang="en-US" dirty="0"/>
          </a:p>
        </p:txBody>
      </p:sp>
    </p:spTree>
    <p:extLst>
      <p:ext uri="{BB962C8B-B14F-4D97-AF65-F5344CB8AC3E}">
        <p14:creationId xmlns:p14="http://schemas.microsoft.com/office/powerpoint/2010/main" val="1408916065"/>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83" r:id="rId6"/>
    <p:sldLayoutId id="2147483788"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chat.openai.com/share/6d6bb2f7-cbf1-49a9-8ae0-e4e70189b952"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22besturingstechnicus%22%20AND%20%22Friesland%22%20AND%20(%22industrie%22%20OR%20%22procesindustrie%22%20OR%20%22levensmiddelen%22)"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chat.openai.com/c/1df035f1-2728-476d-b705-9adfed220187"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7" name="Rectangle 46">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59"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61" name="Group 50">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52" name="Oval 51">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3" name="Freeform: Shape 52">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54" name="Freeform: Shape 53">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55" name="Freeform: Shape 54">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56"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58"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60"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62" name="Color Fill">
            <a:extLst>
              <a:ext uri="{FF2B5EF4-FFF2-40B4-BE49-F238E27FC236}">
                <a16:creationId xmlns:a16="http://schemas.microsoft.com/office/drawing/2014/main" id="{96AE4BD0-E2D6-4FE1-9295-59E338A45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64" name="Group 63">
            <a:extLst>
              <a:ext uri="{FF2B5EF4-FFF2-40B4-BE49-F238E27FC236}">
                <a16:creationId xmlns:a16="http://schemas.microsoft.com/office/drawing/2014/main" id="{1E81647C-BE36-49F9-88B6-15BFE94321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86175" y="-1191"/>
            <a:ext cx="4026288" cy="6859191"/>
            <a:chOff x="7886175" y="-1190"/>
            <a:chExt cx="4026288" cy="6859191"/>
          </a:xfrm>
        </p:grpSpPr>
        <p:sp>
          <p:nvSpPr>
            <p:cNvPr id="65" name="Oval 64">
              <a:extLst>
                <a:ext uri="{FF2B5EF4-FFF2-40B4-BE49-F238E27FC236}">
                  <a16:creationId xmlns:a16="http://schemas.microsoft.com/office/drawing/2014/main" id="{487A98A1-D478-4890-9CAB-83521D6C7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02463" y="453951"/>
              <a:ext cx="608046" cy="608046"/>
            </a:xfrm>
            <a:prstGeom prst="ellipse">
              <a:avLst/>
            </a:prstGeom>
            <a:solidFill>
              <a:schemeClr val="accent1">
                <a:lumMod val="60000"/>
                <a:lumOff val="40000"/>
                <a:alpha val="60000"/>
              </a:schemeClr>
            </a:solidFill>
            <a:ln w="9331" cap="flat">
              <a:noFill/>
              <a:prstDash val="solid"/>
              <a:miter/>
            </a:ln>
          </p:spPr>
          <p:txBody>
            <a:bodyPr rtlCol="0" anchor="ctr"/>
            <a:lstStyle/>
            <a:p>
              <a:endParaRPr lang="en-US">
                <a:solidFill>
                  <a:schemeClr val="tx1"/>
                </a:solidFill>
              </a:endParaRPr>
            </a:p>
          </p:txBody>
        </p:sp>
        <p:sp>
          <p:nvSpPr>
            <p:cNvPr id="66" name="Graphic 18">
              <a:extLst>
                <a:ext uri="{FF2B5EF4-FFF2-40B4-BE49-F238E27FC236}">
                  <a16:creationId xmlns:a16="http://schemas.microsoft.com/office/drawing/2014/main" id="{8306C6CC-5E45-43CC-915C-D1E4F60B5F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6175" y="4583914"/>
              <a:ext cx="856614" cy="1305524"/>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67" name="Oval 66">
              <a:extLst>
                <a:ext uri="{FF2B5EF4-FFF2-40B4-BE49-F238E27FC236}">
                  <a16:creationId xmlns:a16="http://schemas.microsoft.com/office/drawing/2014/main" id="{B930DAE9-1ABF-4097-906C-3946FCEEC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49359" y="1621326"/>
              <a:ext cx="285442" cy="2854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D742C534-079F-463F-95B1-F1ADF182B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4482" y="-1190"/>
              <a:ext cx="3597981" cy="1501977"/>
            </a:xfrm>
            <a:custGeom>
              <a:avLst/>
              <a:gdLst>
                <a:gd name="connsiteX0" fmla="*/ 0 w 3597981"/>
                <a:gd name="connsiteY0" fmla="*/ 0 h 1501977"/>
                <a:gd name="connsiteX1" fmla="*/ 3597981 w 3597981"/>
                <a:gd name="connsiteY1" fmla="*/ 0 h 1501977"/>
                <a:gd name="connsiteX2" fmla="*/ 3590068 w 3597981"/>
                <a:gd name="connsiteY2" fmla="*/ 51850 h 1501977"/>
                <a:gd name="connsiteX3" fmla="*/ 1810819 w 3597981"/>
                <a:gd name="connsiteY3" fmla="*/ 1501977 h 1501977"/>
                <a:gd name="connsiteX4" fmla="*/ 0 w 3597981"/>
                <a:gd name="connsiteY4" fmla="*/ 1501977 h 150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7981" h="1501977">
                  <a:moveTo>
                    <a:pt x="0" y="0"/>
                  </a:moveTo>
                  <a:lnTo>
                    <a:pt x="3597981" y="0"/>
                  </a:lnTo>
                  <a:lnTo>
                    <a:pt x="3590068" y="51850"/>
                  </a:lnTo>
                  <a:cubicBezTo>
                    <a:pt x="3420721" y="879443"/>
                    <a:pt x="2688479" y="1501977"/>
                    <a:pt x="1810819" y="1501977"/>
                  </a:cubicBezTo>
                  <a:lnTo>
                    <a:pt x="0" y="1501977"/>
                  </a:lnTo>
                  <a:close/>
                </a:path>
              </a:pathLst>
            </a:custGeom>
            <a:solidFill>
              <a:schemeClr val="accent1">
                <a:lumMod val="75000"/>
                <a:alpha val="65000"/>
              </a:schemeClr>
            </a:solidFill>
            <a:ln w="9331"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3B785FB3-00D0-4B8C-8799-4918D17A3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88140" y="5358010"/>
              <a:ext cx="3597678" cy="1499991"/>
            </a:xfrm>
            <a:custGeom>
              <a:avLst/>
              <a:gdLst>
                <a:gd name="connsiteX0" fmla="*/ 1786859 w 3597678"/>
                <a:gd name="connsiteY0" fmla="*/ 0 h 1499991"/>
                <a:gd name="connsiteX1" fmla="*/ 3597678 w 3597678"/>
                <a:gd name="connsiteY1" fmla="*/ 0 h 1499991"/>
                <a:gd name="connsiteX2" fmla="*/ 3597678 w 3597678"/>
                <a:gd name="connsiteY2" fmla="*/ 1499991 h 1499991"/>
                <a:gd name="connsiteX3" fmla="*/ 0 w 3597678"/>
                <a:gd name="connsiteY3" fmla="*/ 1499991 h 1499991"/>
                <a:gd name="connsiteX4" fmla="*/ 7610 w 3597678"/>
                <a:gd name="connsiteY4" fmla="*/ 1450127 h 1499991"/>
                <a:gd name="connsiteX5" fmla="*/ 1786859 w 3597678"/>
                <a:gd name="connsiteY5" fmla="*/ 0 h 149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7678" h="1499991">
                  <a:moveTo>
                    <a:pt x="1786859" y="0"/>
                  </a:moveTo>
                  <a:lnTo>
                    <a:pt x="3597678" y="0"/>
                  </a:lnTo>
                  <a:lnTo>
                    <a:pt x="3597678" y="1499991"/>
                  </a:lnTo>
                  <a:lnTo>
                    <a:pt x="0" y="1499991"/>
                  </a:lnTo>
                  <a:lnTo>
                    <a:pt x="7610" y="1450127"/>
                  </a:lnTo>
                  <a:cubicBezTo>
                    <a:pt x="176957" y="622534"/>
                    <a:pt x="909198" y="0"/>
                    <a:pt x="1786859" y="0"/>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dirty="0"/>
            </a:p>
          </p:txBody>
        </p:sp>
      </p:grpSp>
      <p:sp>
        <p:nvSpPr>
          <p:cNvPr id="71" name="Texture">
            <a:extLst>
              <a:ext uri="{FF2B5EF4-FFF2-40B4-BE49-F238E27FC236}">
                <a16:creationId xmlns:a16="http://schemas.microsoft.com/office/drawing/2014/main" id="{3039C484-B648-45C0-947D-C900BB291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4" name="Titel 3">
            <a:extLst>
              <a:ext uri="{FF2B5EF4-FFF2-40B4-BE49-F238E27FC236}">
                <a16:creationId xmlns:a16="http://schemas.microsoft.com/office/drawing/2014/main" id="{C23CEF5F-E91B-248C-0F47-B35EE3797265}"/>
              </a:ext>
            </a:extLst>
          </p:cNvPr>
          <p:cNvSpPr>
            <a:spLocks noGrp="1"/>
          </p:cNvSpPr>
          <p:nvPr>
            <p:ph type="title"/>
          </p:nvPr>
        </p:nvSpPr>
        <p:spPr>
          <a:xfrm>
            <a:off x="457199" y="676656"/>
            <a:ext cx="6995161" cy="3063240"/>
          </a:xfrm>
        </p:spPr>
        <p:txBody>
          <a:bodyPr vert="horz" lIns="91440" tIns="45720" rIns="91440" bIns="45720" rtlCol="0" anchor="b">
            <a:normAutofit/>
          </a:bodyPr>
          <a:lstStyle/>
          <a:p>
            <a:r>
              <a:rPr lang="en-US" sz="2200" dirty="0"/>
              <a:t>"Hoe </a:t>
            </a:r>
            <a:r>
              <a:rPr lang="en-US" sz="2200" dirty="0" err="1"/>
              <a:t>kan</a:t>
            </a:r>
            <a:r>
              <a:rPr lang="en-US" sz="2200" dirty="0"/>
              <a:t> </a:t>
            </a:r>
            <a:r>
              <a:rPr lang="en-US" sz="2200" dirty="0" err="1"/>
              <a:t>ik</a:t>
            </a:r>
            <a:r>
              <a:rPr lang="en-US" sz="2200" dirty="0"/>
              <a:t> </a:t>
            </a:r>
            <a:r>
              <a:rPr lang="en-US" sz="2200" dirty="0" err="1"/>
              <a:t>mijn</a:t>
            </a:r>
            <a:r>
              <a:rPr lang="en-US" sz="2200" dirty="0"/>
              <a:t> </a:t>
            </a:r>
            <a:r>
              <a:rPr lang="en-US" sz="2200" dirty="0" err="1"/>
              <a:t>vacature</a:t>
            </a:r>
            <a:r>
              <a:rPr lang="en-US" sz="2200" dirty="0"/>
              <a:t> </a:t>
            </a:r>
            <a:r>
              <a:rPr lang="en-US" sz="2200" dirty="0" err="1"/>
              <a:t>aantrekkelijker</a:t>
            </a:r>
            <a:r>
              <a:rPr lang="en-US" sz="2200" dirty="0"/>
              <a:t> </a:t>
            </a:r>
            <a:r>
              <a:rPr lang="en-US" sz="2200" dirty="0" err="1"/>
              <a:t>maken</a:t>
            </a:r>
            <a:r>
              <a:rPr lang="en-US" sz="2200" dirty="0"/>
              <a:t> </a:t>
            </a:r>
            <a:r>
              <a:rPr lang="en-US" sz="2200" dirty="0" err="1"/>
              <a:t>voor</a:t>
            </a:r>
            <a:r>
              <a:rPr lang="en-US" sz="2200" dirty="0"/>
              <a:t> [diverse </a:t>
            </a:r>
            <a:r>
              <a:rPr lang="en-US" sz="2200" dirty="0" err="1"/>
              <a:t>groep</a:t>
            </a:r>
            <a:r>
              <a:rPr lang="en-US" sz="2200" dirty="0"/>
              <a:t>] </a:t>
            </a:r>
            <a:r>
              <a:rPr lang="en-US" sz="2200" dirty="0" err="1"/>
              <a:t>kandidaten</a:t>
            </a:r>
            <a:r>
              <a:rPr lang="en-US" sz="2200" dirty="0"/>
              <a:t> </a:t>
            </a:r>
            <a:r>
              <a:rPr lang="en-US" sz="2200" dirty="0" err="1"/>
              <a:t>voor</a:t>
            </a:r>
            <a:r>
              <a:rPr lang="en-US" sz="2200" dirty="0"/>
              <a:t> </a:t>
            </a:r>
            <a:r>
              <a:rPr lang="en-US" sz="2200" dirty="0" err="1"/>
              <a:t>een</a:t>
            </a:r>
            <a:r>
              <a:rPr lang="en-US" sz="2200" dirty="0"/>
              <a:t> [</a:t>
            </a:r>
            <a:r>
              <a:rPr lang="en-US" sz="2200" dirty="0" err="1"/>
              <a:t>functietitel</a:t>
            </a:r>
            <a:r>
              <a:rPr lang="en-US" sz="2200" dirty="0"/>
              <a:t>] </a:t>
            </a:r>
            <a:r>
              <a:rPr lang="en-US" sz="2200" dirty="0" err="1"/>
              <a:t>functie</a:t>
            </a:r>
            <a:r>
              <a:rPr lang="en-US" sz="2200" dirty="0"/>
              <a:t> </a:t>
            </a:r>
            <a:r>
              <a:rPr lang="en-US" sz="2200" dirty="0" err="1"/>
              <a:t>bij</a:t>
            </a:r>
            <a:r>
              <a:rPr lang="en-US" sz="2200" dirty="0"/>
              <a:t> [</a:t>
            </a:r>
            <a:r>
              <a:rPr lang="en-US" sz="2200" dirty="0" err="1"/>
              <a:t>bedrijfsnaam</a:t>
            </a:r>
            <a:r>
              <a:rPr lang="en-US" sz="2200" dirty="0"/>
              <a:t>] en er </a:t>
            </a:r>
            <a:r>
              <a:rPr lang="en-US" sz="2200" dirty="0" err="1"/>
              <a:t>tegelijkertijd</a:t>
            </a:r>
            <a:r>
              <a:rPr lang="en-US" sz="2200" dirty="0"/>
              <a:t> </a:t>
            </a:r>
            <a:r>
              <a:rPr lang="en-US" sz="2200" dirty="0" err="1"/>
              <a:t>voor</a:t>
            </a:r>
            <a:r>
              <a:rPr lang="en-US" sz="2200" dirty="0"/>
              <a:t> </a:t>
            </a:r>
            <a:r>
              <a:rPr lang="en-US" sz="2200" dirty="0" err="1"/>
              <a:t>zorgen</a:t>
            </a:r>
            <a:r>
              <a:rPr lang="en-US" sz="2200" dirty="0"/>
              <a:t> </a:t>
            </a:r>
            <a:r>
              <a:rPr lang="en-US" sz="2200" dirty="0" err="1"/>
              <a:t>dat</a:t>
            </a:r>
            <a:r>
              <a:rPr lang="en-US" sz="2200" dirty="0"/>
              <a:t> het </a:t>
            </a:r>
            <a:r>
              <a:rPr lang="en-US" sz="2200" dirty="0" err="1"/>
              <a:t>taalgebruik</a:t>
            </a:r>
            <a:r>
              <a:rPr lang="en-US" sz="2200" dirty="0"/>
              <a:t> </a:t>
            </a:r>
            <a:r>
              <a:rPr lang="en-US" sz="2200" dirty="0" err="1"/>
              <a:t>inclusief</a:t>
            </a:r>
            <a:r>
              <a:rPr lang="en-US" sz="2200" dirty="0"/>
              <a:t> en </a:t>
            </a:r>
            <a:r>
              <a:rPr lang="en-US" sz="2200" dirty="0" err="1"/>
              <a:t>vrij</a:t>
            </a:r>
            <a:r>
              <a:rPr lang="en-US" sz="2200" dirty="0"/>
              <a:t> van </a:t>
            </a:r>
            <a:r>
              <a:rPr lang="en-US" sz="2200" dirty="0" err="1"/>
              <a:t>vooroordelen</a:t>
            </a:r>
            <a:r>
              <a:rPr lang="en-US" sz="2200" dirty="0"/>
              <a:t> is? We </a:t>
            </a:r>
            <a:r>
              <a:rPr lang="en-US" sz="2200" dirty="0" err="1"/>
              <a:t>zoeken</a:t>
            </a:r>
            <a:r>
              <a:rPr lang="en-US" sz="2200" dirty="0"/>
              <a:t> </a:t>
            </a:r>
            <a:r>
              <a:rPr lang="en-US" sz="2200" dirty="0" err="1"/>
              <a:t>iemand</a:t>
            </a:r>
            <a:r>
              <a:rPr lang="en-US" sz="2200" dirty="0"/>
              <a:t> met [</a:t>
            </a:r>
            <a:r>
              <a:rPr lang="en-US" sz="2200" dirty="0" err="1"/>
              <a:t>bijvoeglijke</a:t>
            </a:r>
            <a:r>
              <a:rPr lang="en-US" sz="2200" dirty="0"/>
              <a:t> </a:t>
            </a:r>
            <a:r>
              <a:rPr lang="en-US" sz="2200" dirty="0" err="1"/>
              <a:t>naamwoorden</a:t>
            </a:r>
            <a:r>
              <a:rPr lang="en-US" sz="2200" dirty="0"/>
              <a:t>] </a:t>
            </a:r>
            <a:r>
              <a:rPr lang="en-US" sz="2200" dirty="0" err="1"/>
              <a:t>vaardigheden</a:t>
            </a:r>
            <a:r>
              <a:rPr lang="en-US" sz="2200" dirty="0"/>
              <a:t> en </a:t>
            </a:r>
            <a:r>
              <a:rPr lang="en-US" sz="2200" dirty="0" err="1"/>
              <a:t>ervaring</a:t>
            </a:r>
            <a:r>
              <a:rPr lang="en-US" sz="2200" dirty="0"/>
              <a:t> in [</a:t>
            </a:r>
            <a:r>
              <a:rPr lang="en-US" sz="2200" dirty="0" err="1"/>
              <a:t>vaardigheid</a:t>
            </a:r>
            <a:r>
              <a:rPr lang="en-US" sz="2200" dirty="0"/>
              <a:t> of </a:t>
            </a:r>
            <a:r>
              <a:rPr lang="en-US" sz="2200" dirty="0" err="1"/>
              <a:t>kwalificatie</a:t>
            </a:r>
            <a:r>
              <a:rPr lang="en-US" sz="2200" dirty="0"/>
              <a:t>] en [</a:t>
            </a:r>
            <a:r>
              <a:rPr lang="en-US" sz="2200" dirty="0" err="1"/>
              <a:t>vaardigheid</a:t>
            </a:r>
            <a:r>
              <a:rPr lang="en-US" sz="2200" dirty="0"/>
              <a:t> of </a:t>
            </a:r>
            <a:r>
              <a:rPr lang="en-US" sz="2200" dirty="0" err="1"/>
              <a:t>kwalificatie</a:t>
            </a:r>
            <a:r>
              <a:rPr lang="en-US" sz="2200" dirty="0"/>
              <a:t>], en die </a:t>
            </a:r>
            <a:r>
              <a:rPr lang="en-US" sz="2200" dirty="0" err="1"/>
              <a:t>kan</a:t>
            </a:r>
            <a:r>
              <a:rPr lang="en-US" sz="2200" dirty="0"/>
              <a:t> [</a:t>
            </a:r>
            <a:r>
              <a:rPr lang="en-US" sz="2200" dirty="0" err="1"/>
              <a:t>verantwoordelijkheid</a:t>
            </a:r>
            <a:r>
              <a:rPr lang="en-US" sz="2200" dirty="0"/>
              <a:t> of </a:t>
            </a:r>
            <a:r>
              <a:rPr lang="en-US" sz="2200" dirty="0" err="1"/>
              <a:t>taak</a:t>
            </a:r>
            <a:r>
              <a:rPr lang="en-US" sz="2200" dirty="0"/>
              <a:t>]."</a:t>
            </a:r>
          </a:p>
        </p:txBody>
      </p:sp>
      <p:pic>
        <p:nvPicPr>
          <p:cNvPr id="6" name="Picture 1">
            <a:extLst>
              <a:ext uri="{FF2B5EF4-FFF2-40B4-BE49-F238E27FC236}">
                <a16:creationId xmlns:a16="http://schemas.microsoft.com/office/drawing/2014/main" id="{D52AA452-CEB5-346F-26D5-407F2C8B71F6}"/>
              </a:ext>
            </a:extLst>
          </p:cNvPr>
          <p:cNvPicPr>
            <a:picLocks noChangeAspect="1"/>
          </p:cNvPicPr>
          <p:nvPr/>
        </p:nvPicPr>
        <p:blipFill rotWithShape="1">
          <a:blip r:embed="rId3"/>
          <a:srcRect l="13530" r="20469" b="-1"/>
          <a:stretch/>
        </p:blipFill>
        <p:spPr>
          <a:xfrm>
            <a:off x="8326894" y="1686629"/>
            <a:ext cx="3550047" cy="3550046"/>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sp>
        <p:nvSpPr>
          <p:cNvPr id="5" name="Tekstvak 4">
            <a:extLst>
              <a:ext uri="{FF2B5EF4-FFF2-40B4-BE49-F238E27FC236}">
                <a16:creationId xmlns:a16="http://schemas.microsoft.com/office/drawing/2014/main" id="{164B6678-8406-E94B-4100-2616BED15631}"/>
              </a:ext>
            </a:extLst>
          </p:cNvPr>
          <p:cNvSpPr txBox="1"/>
          <p:nvPr/>
        </p:nvSpPr>
        <p:spPr>
          <a:xfrm>
            <a:off x="457199" y="453950"/>
            <a:ext cx="6868275" cy="923330"/>
          </a:xfrm>
          <a:prstGeom prst="rect">
            <a:avLst/>
          </a:prstGeom>
          <a:noFill/>
        </p:spPr>
        <p:txBody>
          <a:bodyPr wrap="square" rtlCol="0">
            <a:spAutoFit/>
          </a:bodyPr>
          <a:lstStyle/>
          <a:p>
            <a:r>
              <a:rPr lang="nl-NL" dirty="0"/>
              <a:t>Inclusie en diversiteit: hoe kun je zorgen dat je met je vacaturetekst iedereen bereikt? Of juist een specifieke groep? Dat de tekst vrij is van vooroordelen? Laat je inspireren door de chatbot</a:t>
            </a:r>
          </a:p>
        </p:txBody>
      </p:sp>
    </p:spTree>
    <p:extLst>
      <p:ext uri="{BB962C8B-B14F-4D97-AF65-F5344CB8AC3E}">
        <p14:creationId xmlns:p14="http://schemas.microsoft.com/office/powerpoint/2010/main" val="244954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757A938-70D7-FAEA-55F6-E957BBA61376}"/>
              </a:ext>
            </a:extLst>
          </p:cNvPr>
          <p:cNvSpPr txBox="1"/>
          <p:nvPr/>
        </p:nvSpPr>
        <p:spPr>
          <a:xfrm>
            <a:off x="1109609" y="565079"/>
            <a:ext cx="4986391" cy="646331"/>
          </a:xfrm>
          <a:prstGeom prst="rect">
            <a:avLst/>
          </a:prstGeom>
          <a:noFill/>
        </p:spPr>
        <p:txBody>
          <a:bodyPr wrap="square" rtlCol="0">
            <a:spAutoFit/>
          </a:bodyPr>
          <a:lstStyle/>
          <a:p>
            <a:r>
              <a:rPr lang="nl-NL" b="1" dirty="0"/>
              <a:t>Inclusie en diversiteit: vacaturetekst laten checken</a:t>
            </a:r>
          </a:p>
        </p:txBody>
      </p:sp>
      <p:sp>
        <p:nvSpPr>
          <p:cNvPr id="4" name="Tekstvak 3">
            <a:extLst>
              <a:ext uri="{FF2B5EF4-FFF2-40B4-BE49-F238E27FC236}">
                <a16:creationId xmlns:a16="http://schemas.microsoft.com/office/drawing/2014/main" id="{A2BFA9CE-4A31-1B18-F92C-879CB836C7EF}"/>
              </a:ext>
            </a:extLst>
          </p:cNvPr>
          <p:cNvSpPr txBox="1"/>
          <p:nvPr/>
        </p:nvSpPr>
        <p:spPr>
          <a:xfrm>
            <a:off x="1006867" y="1664413"/>
            <a:ext cx="6585735" cy="2308324"/>
          </a:xfrm>
          <a:prstGeom prst="rect">
            <a:avLst/>
          </a:prstGeom>
          <a:noFill/>
        </p:spPr>
        <p:txBody>
          <a:bodyPr wrap="square" rtlCol="0">
            <a:spAutoFit/>
          </a:bodyPr>
          <a:lstStyle/>
          <a:p>
            <a:r>
              <a:rPr lang="nl-NL" dirty="0"/>
              <a:t>Zie voor de uitvoering deze </a:t>
            </a:r>
            <a:r>
              <a:rPr lang="nl-NL" dirty="0">
                <a:hlinkClick r:id="rId2">
                  <a:extLst>
                    <a:ext uri="{A12FA001-AC4F-418D-AE19-62706E023703}">
                      <ahyp:hlinkClr xmlns:ahyp="http://schemas.microsoft.com/office/drawing/2018/hyperlinkcolor" val="tx"/>
                    </a:ext>
                  </a:extLst>
                </a:hlinkClick>
              </a:rPr>
              <a:t>link</a:t>
            </a:r>
            <a:r>
              <a:rPr lang="nl-NL" dirty="0"/>
              <a:t> . Ik heb als voorbeeld een bestaande vacature van Smilde Foods gebruikt.</a:t>
            </a:r>
          </a:p>
          <a:p>
            <a:endParaRPr lang="nl-NL" dirty="0"/>
          </a:p>
          <a:p>
            <a:pPr marL="285750" indent="-285750">
              <a:buFont typeface="Wingdings" panose="05000000000000000000" pitchFamily="2" charset="2"/>
              <a:buChar char="ü"/>
            </a:pPr>
            <a:r>
              <a:rPr lang="nl-NL" dirty="0"/>
              <a:t>De prompt die hierbij hoort:</a:t>
            </a:r>
          </a:p>
          <a:p>
            <a:r>
              <a:rPr lang="nl-NL" i="1" dirty="0"/>
              <a:t>READ:</a:t>
            </a:r>
            <a:r>
              <a:rPr lang="nl-NL" dirty="0"/>
              <a:t> </a:t>
            </a:r>
            <a:r>
              <a:rPr lang="nl-NL" sz="1800" i="1" dirty="0">
                <a:effectLst/>
                <a:latin typeface="Calibri" panose="020F0502020204030204" pitchFamily="34" charset="0"/>
                <a:ea typeface="Calibri" panose="020F0502020204030204" pitchFamily="34" charset="0"/>
              </a:rPr>
              <a:t>Hier is wat achtergrondinformatie over ons bedrijf: [</a:t>
            </a:r>
            <a:r>
              <a:rPr lang="nl-NL" sz="1800" b="1" i="1" dirty="0">
                <a:effectLst/>
                <a:latin typeface="Calibri" panose="020F0502020204030204" pitchFamily="34" charset="0"/>
                <a:ea typeface="Calibri" panose="020F0502020204030204" pitchFamily="34" charset="0"/>
              </a:rPr>
              <a:t>voeg beknopte bedrijfsinformatie toe</a:t>
            </a:r>
            <a:r>
              <a:rPr lang="nl-NL" sz="1800" i="1" dirty="0">
                <a:effectLst/>
                <a:latin typeface="Calibri" panose="020F0502020204030204" pitchFamily="34" charset="0"/>
                <a:ea typeface="Calibri" panose="020F0502020204030204" pitchFamily="34" charset="0"/>
              </a:rPr>
              <a:t>]. We hebben een vacature voor de functie van [</a:t>
            </a:r>
            <a:r>
              <a:rPr lang="nl-NL" sz="1800" b="1" i="1" dirty="0">
                <a:effectLst/>
                <a:latin typeface="Calibri" panose="020F0502020204030204" pitchFamily="34" charset="0"/>
                <a:ea typeface="Calibri" panose="020F0502020204030204" pitchFamily="34" charset="0"/>
              </a:rPr>
              <a:t>functietitel</a:t>
            </a:r>
            <a:r>
              <a:rPr lang="nl-NL" sz="1800" i="1" dirty="0">
                <a:effectLst/>
                <a:latin typeface="Calibri" panose="020F0502020204030204" pitchFamily="34" charset="0"/>
                <a:ea typeface="Calibri" panose="020F0502020204030204" pitchFamily="34" charset="0"/>
              </a:rPr>
              <a:t>] . Hier is de vacature: [</a:t>
            </a:r>
            <a:r>
              <a:rPr lang="nl-NL" sz="1800" b="1" i="1" dirty="0">
                <a:effectLst/>
                <a:latin typeface="Calibri" panose="020F0502020204030204" pitchFamily="34" charset="0"/>
                <a:ea typeface="Calibri" panose="020F0502020204030204" pitchFamily="34" charset="0"/>
              </a:rPr>
              <a:t>vacaturetekst toevoegen</a:t>
            </a:r>
            <a:r>
              <a:rPr lang="nl-NL" sz="1800" i="1" dirty="0">
                <a:effectLst/>
                <a:latin typeface="Calibri" panose="020F0502020204030204" pitchFamily="34" charset="0"/>
                <a:ea typeface="Calibri" panose="020F0502020204030204" pitchFamily="34" charset="0"/>
              </a:rPr>
              <a:t>] .</a:t>
            </a:r>
            <a:endParaRPr lang="nl-NL" dirty="0"/>
          </a:p>
        </p:txBody>
      </p:sp>
      <p:sp>
        <p:nvSpPr>
          <p:cNvPr id="2" name="Tekstvak 1">
            <a:extLst>
              <a:ext uri="{FF2B5EF4-FFF2-40B4-BE49-F238E27FC236}">
                <a16:creationId xmlns:a16="http://schemas.microsoft.com/office/drawing/2014/main" id="{7F651787-607B-6DB8-8507-300022734EC5}"/>
              </a:ext>
            </a:extLst>
          </p:cNvPr>
          <p:cNvSpPr txBox="1"/>
          <p:nvPr/>
        </p:nvSpPr>
        <p:spPr>
          <a:xfrm>
            <a:off x="1109609" y="4428162"/>
            <a:ext cx="6452171" cy="1477328"/>
          </a:xfrm>
          <a:prstGeom prst="rect">
            <a:avLst/>
          </a:prstGeom>
          <a:noFill/>
        </p:spPr>
        <p:txBody>
          <a:bodyPr wrap="square" rtlCol="0">
            <a:spAutoFit/>
          </a:bodyPr>
          <a:lstStyle/>
          <a:p>
            <a:pPr marL="285750" indent="-285750">
              <a:buFont typeface="Wingdings" panose="05000000000000000000" pitchFamily="2" charset="2"/>
              <a:buChar char="ü"/>
            </a:pPr>
            <a:r>
              <a:rPr lang="nl-NL" dirty="0"/>
              <a:t>Dan de opdracht om de vacaturetekst te checken:</a:t>
            </a:r>
          </a:p>
          <a:p>
            <a:r>
              <a:rPr lang="nl-NL" sz="1800" i="1" dirty="0">
                <a:effectLst/>
                <a:latin typeface="Calibri" panose="020F0502020204030204" pitchFamily="34" charset="0"/>
                <a:ea typeface="Calibri" panose="020F0502020204030204" pitchFamily="34" charset="0"/>
                <a:cs typeface="Times New Roman" panose="02020603050405020304" pitchFamily="18" charset="0"/>
              </a:rPr>
              <a:t>Maak vacaturetekst inclusief en vrij van vooroordelen. </a:t>
            </a:r>
          </a:p>
          <a:p>
            <a:endParaRPr lang="nl-NL"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nl-NL" dirty="0">
                <a:latin typeface="Calibri" panose="020F0502020204030204" pitchFamily="34" charset="0"/>
                <a:ea typeface="Calibri" panose="020F0502020204030204" pitchFamily="34" charset="0"/>
                <a:cs typeface="Times New Roman" panose="02020603050405020304" pitchFamily="18" charset="0"/>
              </a:rPr>
              <a:t>Dan inzicht krijgen waarom deze tekst:</a:t>
            </a:r>
          </a:p>
          <a:p>
            <a:r>
              <a:rPr lang="nl-NL" i="1" dirty="0">
                <a:latin typeface="Calibri" panose="020F0502020204030204" pitchFamily="34" charset="0"/>
                <a:ea typeface="Calibri" panose="020F0502020204030204" pitchFamily="34" charset="0"/>
                <a:cs typeface="Times New Roman" panose="02020603050405020304" pitchFamily="18" charset="0"/>
              </a:rPr>
              <a:t>Waar zit het verschil?</a:t>
            </a:r>
            <a:endParaRPr lang="nl-NL" i="1" dirty="0"/>
          </a:p>
        </p:txBody>
      </p:sp>
    </p:spTree>
    <p:extLst>
      <p:ext uri="{BB962C8B-B14F-4D97-AF65-F5344CB8AC3E}">
        <p14:creationId xmlns:p14="http://schemas.microsoft.com/office/powerpoint/2010/main" val="54472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412CB9D-8FD6-336B-A5E0-EB65F122FC1D}"/>
              </a:ext>
            </a:extLst>
          </p:cNvPr>
          <p:cNvSpPr txBox="1"/>
          <p:nvPr/>
        </p:nvSpPr>
        <p:spPr>
          <a:xfrm>
            <a:off x="811658" y="934948"/>
            <a:ext cx="5743254" cy="646331"/>
          </a:xfrm>
          <a:prstGeom prst="rect">
            <a:avLst/>
          </a:prstGeom>
          <a:noFill/>
        </p:spPr>
        <p:txBody>
          <a:bodyPr wrap="square" rtlCol="0">
            <a:spAutoFit/>
          </a:bodyPr>
          <a:lstStyle/>
          <a:p>
            <a:r>
              <a:rPr lang="nl-NL" dirty="0" err="1"/>
              <a:t>Boolean</a:t>
            </a:r>
            <a:r>
              <a:rPr lang="nl-NL" dirty="0"/>
              <a:t> Search, slim kandidaten zoeken die je anders zou missen. </a:t>
            </a:r>
          </a:p>
        </p:txBody>
      </p:sp>
      <p:sp>
        <p:nvSpPr>
          <p:cNvPr id="3" name="Tekstvak 2">
            <a:extLst>
              <a:ext uri="{FF2B5EF4-FFF2-40B4-BE49-F238E27FC236}">
                <a16:creationId xmlns:a16="http://schemas.microsoft.com/office/drawing/2014/main" id="{D31E7FCE-D5FF-B704-62FE-8E1B69A3DC9C}"/>
              </a:ext>
            </a:extLst>
          </p:cNvPr>
          <p:cNvSpPr txBox="1"/>
          <p:nvPr/>
        </p:nvSpPr>
        <p:spPr>
          <a:xfrm>
            <a:off x="811658" y="1931542"/>
            <a:ext cx="7489861" cy="1200329"/>
          </a:xfrm>
          <a:prstGeom prst="rect">
            <a:avLst/>
          </a:prstGeom>
          <a:noFill/>
        </p:spPr>
        <p:txBody>
          <a:bodyPr wrap="square" rtlCol="0">
            <a:spAutoFit/>
          </a:bodyPr>
          <a:lstStyle/>
          <a:p>
            <a:r>
              <a:rPr lang="nl-NL" dirty="0"/>
              <a:t>"Kun je me helpen met het opstellen van een </a:t>
            </a:r>
            <a:r>
              <a:rPr lang="nl-NL" dirty="0" err="1"/>
              <a:t>Boolean</a:t>
            </a:r>
            <a:r>
              <a:rPr lang="nl-NL" dirty="0"/>
              <a:t> search om kandidaten te vinden met ervaring in [vaardigheid of kwalificatie] en [vaardigheid of kwalificatie] op Google? Ik wil graag een gevarieerd aanbod van kandidaten vinden, inclusief mensen die momenteel werken in [industrie] en [industrie]."</a:t>
            </a:r>
          </a:p>
        </p:txBody>
      </p:sp>
      <p:sp>
        <p:nvSpPr>
          <p:cNvPr id="4" name="Tekstvak 3">
            <a:extLst>
              <a:ext uri="{FF2B5EF4-FFF2-40B4-BE49-F238E27FC236}">
                <a16:creationId xmlns:a16="http://schemas.microsoft.com/office/drawing/2014/main" id="{2057AE30-E685-C4FC-5EE7-D5E2693739C3}"/>
              </a:ext>
            </a:extLst>
          </p:cNvPr>
          <p:cNvSpPr txBox="1"/>
          <p:nvPr/>
        </p:nvSpPr>
        <p:spPr>
          <a:xfrm>
            <a:off x="811658" y="3646908"/>
            <a:ext cx="6955605" cy="1200329"/>
          </a:xfrm>
          <a:prstGeom prst="rect">
            <a:avLst/>
          </a:prstGeom>
          <a:noFill/>
        </p:spPr>
        <p:txBody>
          <a:bodyPr wrap="square" rtlCol="0">
            <a:spAutoFit/>
          </a:bodyPr>
          <a:lstStyle/>
          <a:p>
            <a:r>
              <a:rPr lang="nl-NL" dirty="0"/>
              <a:t>“Geef enkele geavanceerde zoekopdrachten voorstellen om mensen te vinden met [vaardigheid of kwalificatie] en [vaardigheid of kwalificatie], die momenteel werken in [industrie] en gevestigd zijn in [geografische locatie]?"</a:t>
            </a:r>
          </a:p>
        </p:txBody>
      </p:sp>
      <p:sp>
        <p:nvSpPr>
          <p:cNvPr id="5" name="Tekstvak 4">
            <a:extLst>
              <a:ext uri="{FF2B5EF4-FFF2-40B4-BE49-F238E27FC236}">
                <a16:creationId xmlns:a16="http://schemas.microsoft.com/office/drawing/2014/main" id="{D2600AED-5B34-38C5-58DB-89AD414587D9}"/>
              </a:ext>
            </a:extLst>
          </p:cNvPr>
          <p:cNvSpPr txBox="1"/>
          <p:nvPr/>
        </p:nvSpPr>
        <p:spPr>
          <a:xfrm>
            <a:off x="729465" y="5024735"/>
            <a:ext cx="6739848" cy="923330"/>
          </a:xfrm>
          <a:prstGeom prst="rect">
            <a:avLst/>
          </a:prstGeom>
          <a:noFill/>
        </p:spPr>
        <p:txBody>
          <a:bodyPr wrap="square" rtlCol="0">
            <a:spAutoFit/>
          </a:bodyPr>
          <a:lstStyle/>
          <a:p>
            <a:r>
              <a:rPr lang="nl-NL" dirty="0"/>
              <a:t>Hier vind je de </a:t>
            </a:r>
            <a:r>
              <a:rPr lang="nl-NL" dirty="0">
                <a:hlinkClick r:id="rId2">
                  <a:extLst>
                    <a:ext uri="{A12FA001-AC4F-418D-AE19-62706E023703}">
                      <ahyp:hlinkClr xmlns:ahyp="http://schemas.microsoft.com/office/drawing/2018/hyperlinkcolor" val="tx"/>
                    </a:ext>
                  </a:extLst>
                </a:hlinkClick>
              </a:rPr>
              <a:t>link</a:t>
            </a:r>
            <a:r>
              <a:rPr lang="nl-NL" dirty="0"/>
              <a:t> waarbij gezocht wordt naar een besturingsmonteur voor Van Der Meulen. Vervolgens heb ik het een en ander aangepast om beter resultaat te krijgen. </a:t>
            </a:r>
          </a:p>
        </p:txBody>
      </p:sp>
    </p:spTree>
    <p:extLst>
      <p:ext uri="{BB962C8B-B14F-4D97-AF65-F5344CB8AC3E}">
        <p14:creationId xmlns:p14="http://schemas.microsoft.com/office/powerpoint/2010/main" val="772989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A03E6-0B64-FEE3-D7A1-B96995AF4D24}"/>
              </a:ext>
            </a:extLst>
          </p:cNvPr>
          <p:cNvSpPr>
            <a:spLocks noGrp="1"/>
          </p:cNvSpPr>
          <p:nvPr>
            <p:ph type="ctrTitle"/>
          </p:nvPr>
        </p:nvSpPr>
        <p:spPr>
          <a:xfrm>
            <a:off x="457200" y="668049"/>
            <a:ext cx="7626795" cy="1171025"/>
          </a:xfrm>
        </p:spPr>
        <p:txBody>
          <a:bodyPr>
            <a:normAutofit/>
          </a:bodyPr>
          <a:lstStyle/>
          <a:p>
            <a:r>
              <a:rPr lang="nl-NL" sz="2400" dirty="0"/>
              <a:t>Verbeteren van je benaderingsmethoden en het schrijven van effectieve LinkedIn </a:t>
            </a:r>
            <a:r>
              <a:rPr lang="nl-NL" sz="2400" dirty="0" err="1"/>
              <a:t>InMails</a:t>
            </a:r>
            <a:r>
              <a:rPr lang="nl-NL" sz="2400" dirty="0"/>
              <a:t> om potentiële kandidaten te interesseren voor je vacatures</a:t>
            </a:r>
          </a:p>
        </p:txBody>
      </p:sp>
      <p:sp>
        <p:nvSpPr>
          <p:cNvPr id="3" name="Ondertitel 2">
            <a:extLst>
              <a:ext uri="{FF2B5EF4-FFF2-40B4-BE49-F238E27FC236}">
                <a16:creationId xmlns:a16="http://schemas.microsoft.com/office/drawing/2014/main" id="{3A8F60A7-D8FD-6016-2F29-A2235918E93A}"/>
              </a:ext>
            </a:extLst>
          </p:cNvPr>
          <p:cNvSpPr>
            <a:spLocks noGrp="1"/>
          </p:cNvSpPr>
          <p:nvPr>
            <p:ph type="subTitle" idx="1"/>
          </p:nvPr>
        </p:nvSpPr>
        <p:spPr>
          <a:xfrm>
            <a:off x="457200" y="2636267"/>
            <a:ext cx="7626795" cy="2501728"/>
          </a:xfrm>
        </p:spPr>
        <p:txBody>
          <a:bodyPr/>
          <a:lstStyle/>
          <a:p>
            <a:r>
              <a:rPr lang="nl-NL" dirty="0"/>
              <a:t>"Help me met het opstellen van een LinkedIn </a:t>
            </a:r>
            <a:r>
              <a:rPr lang="nl-NL" dirty="0" err="1"/>
              <a:t>InMail</a:t>
            </a:r>
            <a:r>
              <a:rPr lang="nl-NL" dirty="0"/>
              <a:t> om kandidaten te benaderen die momenteel werkzaam zijn in [industrie] en ervaring hebben in [vaardigheid of kwalificatie]. Hoe kan ik mijn bericht personaliseren en aantrekkelijker maken om hun interesse te wekken voor een [functietitel] functie bij [bedrijfsnaam]?"</a:t>
            </a:r>
          </a:p>
        </p:txBody>
      </p:sp>
    </p:spTree>
    <p:extLst>
      <p:ext uri="{BB962C8B-B14F-4D97-AF65-F5344CB8AC3E}">
        <p14:creationId xmlns:p14="http://schemas.microsoft.com/office/powerpoint/2010/main" val="579015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A03E6-0B64-FEE3-D7A1-B96995AF4D24}"/>
              </a:ext>
            </a:extLst>
          </p:cNvPr>
          <p:cNvSpPr>
            <a:spLocks noGrp="1"/>
          </p:cNvSpPr>
          <p:nvPr>
            <p:ph type="ctrTitle"/>
          </p:nvPr>
        </p:nvSpPr>
        <p:spPr>
          <a:xfrm>
            <a:off x="375007" y="102971"/>
            <a:ext cx="7626795" cy="1171025"/>
          </a:xfrm>
        </p:spPr>
        <p:txBody>
          <a:bodyPr>
            <a:normAutofit fontScale="90000"/>
          </a:bodyPr>
          <a:lstStyle/>
          <a:p>
            <a:r>
              <a:rPr lang="nl-NL" sz="2400" dirty="0"/>
              <a:t>Verbeteren van je benaderingsmethoden en het schrijven van effectieve en gepersonificeerde LinkedIn </a:t>
            </a:r>
            <a:r>
              <a:rPr lang="nl-NL" sz="2400" dirty="0" err="1"/>
              <a:t>InMails</a:t>
            </a:r>
            <a:r>
              <a:rPr lang="nl-NL" sz="2400" dirty="0"/>
              <a:t> om potentiële kandidaten te interesseren voor je vacatures, een </a:t>
            </a:r>
            <a:r>
              <a:rPr lang="nl-NL" sz="2400" dirty="0">
                <a:hlinkClick r:id="rId2">
                  <a:extLst>
                    <a:ext uri="{A12FA001-AC4F-418D-AE19-62706E023703}">
                      <ahyp:hlinkClr xmlns:ahyp="http://schemas.microsoft.com/office/drawing/2018/hyperlinkcolor" val="tx"/>
                    </a:ext>
                  </a:extLst>
                </a:hlinkClick>
              </a:rPr>
              <a:t>toepassing</a:t>
            </a:r>
            <a:endParaRPr lang="nl-NL" sz="2400" dirty="0"/>
          </a:p>
        </p:txBody>
      </p:sp>
      <p:sp>
        <p:nvSpPr>
          <p:cNvPr id="4" name="Tekstvak 3">
            <a:extLst>
              <a:ext uri="{FF2B5EF4-FFF2-40B4-BE49-F238E27FC236}">
                <a16:creationId xmlns:a16="http://schemas.microsoft.com/office/drawing/2014/main" id="{899788F2-AEAF-8EEC-815F-2CDE1C722249}"/>
              </a:ext>
            </a:extLst>
          </p:cNvPr>
          <p:cNvSpPr txBox="1"/>
          <p:nvPr/>
        </p:nvSpPr>
        <p:spPr>
          <a:xfrm>
            <a:off x="523982" y="2054831"/>
            <a:ext cx="7880279" cy="3970318"/>
          </a:xfrm>
          <a:prstGeom prst="rect">
            <a:avLst/>
          </a:prstGeom>
          <a:noFill/>
        </p:spPr>
        <p:txBody>
          <a:bodyPr wrap="square" rtlCol="0">
            <a:spAutoFit/>
          </a:bodyPr>
          <a:lstStyle/>
          <a:p>
            <a:r>
              <a:rPr lang="nl-NL" dirty="0"/>
              <a:t>"READ: Hier is wat achtergrondinformatie over ons bedrijf: [voeg beknopte bedrijfsinformatie toe]. We hebben een vacature voor de functie van [functietitel] . Hier is de vacature: [vacaturetekst toevoegen] en heb ik de volgende informatie uit het CV van de kandidaat verzameld: [voeg de relevante details van het CV in tekstvorm toe]. Nu willen we een overtuigende </a:t>
            </a:r>
            <a:r>
              <a:rPr lang="nl-NL" dirty="0" err="1"/>
              <a:t>Inmail</a:t>
            </a:r>
            <a:r>
              <a:rPr lang="nl-NL" dirty="0"/>
              <a:t> opstellen om deze kandidaat op LinkedIn aan te spreken. We willen dat de </a:t>
            </a:r>
            <a:r>
              <a:rPr lang="nl-NL" dirty="0" err="1"/>
              <a:t>Inmail</a:t>
            </a:r>
            <a:r>
              <a:rPr lang="nl-NL" dirty="0"/>
              <a:t> de interesse van de kandidaat wekt en de relevantie van hun vaardigheden en ervaring benadrukt. We willen ingaan op de huidige </a:t>
            </a:r>
            <a:r>
              <a:rPr lang="nl-NL" dirty="0" err="1"/>
              <a:t>part-time</a:t>
            </a:r>
            <a:r>
              <a:rPr lang="nl-NL" dirty="0"/>
              <a:t> opleiding en waarom dit goed te combineren is met deze functie. En waarom het interessant is om de overstap te maken van dienstensector naar een productiebedrijf. Het is belangrijk dat het bericht beknopt, duidelijk en professioneel is. Maak het formeel, maar gebruik geen 'u'. Neem de tijd om een effectieve </a:t>
            </a:r>
            <a:r>
              <a:rPr lang="nl-NL" dirty="0" err="1"/>
              <a:t>Inmail</a:t>
            </a:r>
            <a:r>
              <a:rPr lang="nl-NL" dirty="0"/>
              <a:t> op te stellen die de interesse van de kandidaat wekt en maak een call </a:t>
            </a:r>
            <a:r>
              <a:rPr lang="nl-NL" dirty="0" err="1"/>
              <a:t>to</a:t>
            </a:r>
            <a:r>
              <a:rPr lang="nl-NL" dirty="0"/>
              <a:t> action zodat hij/zij komende vrijdag kan bellen."</a:t>
            </a:r>
          </a:p>
        </p:txBody>
      </p:sp>
    </p:spTree>
    <p:extLst>
      <p:ext uri="{BB962C8B-B14F-4D97-AF65-F5344CB8AC3E}">
        <p14:creationId xmlns:p14="http://schemas.microsoft.com/office/powerpoint/2010/main" val="223177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A03E6-0B64-FEE3-D7A1-B96995AF4D24}"/>
              </a:ext>
            </a:extLst>
          </p:cNvPr>
          <p:cNvSpPr>
            <a:spLocks noGrp="1"/>
          </p:cNvSpPr>
          <p:nvPr>
            <p:ph type="ctrTitle"/>
          </p:nvPr>
        </p:nvSpPr>
        <p:spPr>
          <a:xfrm>
            <a:off x="457200" y="668049"/>
            <a:ext cx="7626795" cy="1171025"/>
          </a:xfrm>
        </p:spPr>
        <p:txBody>
          <a:bodyPr>
            <a:normAutofit/>
          </a:bodyPr>
          <a:lstStyle/>
          <a:p>
            <a:r>
              <a:rPr lang="nl-NL" sz="2400" dirty="0"/>
              <a:t>Verbeteren van je benaderingsmethoden en het schrijven van effectieve LinkedIn </a:t>
            </a:r>
            <a:r>
              <a:rPr lang="nl-NL" sz="2400" dirty="0" err="1"/>
              <a:t>InMails</a:t>
            </a:r>
            <a:r>
              <a:rPr lang="nl-NL" sz="2400" dirty="0"/>
              <a:t> om potentiële kandidaten te interesseren voor je vacatures</a:t>
            </a:r>
          </a:p>
        </p:txBody>
      </p:sp>
      <p:sp>
        <p:nvSpPr>
          <p:cNvPr id="5" name="Ondertitel 4">
            <a:extLst>
              <a:ext uri="{FF2B5EF4-FFF2-40B4-BE49-F238E27FC236}">
                <a16:creationId xmlns:a16="http://schemas.microsoft.com/office/drawing/2014/main" id="{FD9DB4B7-E1D7-412F-41F4-7D6D158EEAE3}"/>
              </a:ext>
            </a:extLst>
          </p:cNvPr>
          <p:cNvSpPr>
            <a:spLocks noGrp="1"/>
          </p:cNvSpPr>
          <p:nvPr>
            <p:ph type="subTitle" idx="1"/>
          </p:nvPr>
        </p:nvSpPr>
        <p:spPr>
          <a:xfrm>
            <a:off x="457200" y="2790380"/>
            <a:ext cx="7626795" cy="2501728"/>
          </a:xfrm>
        </p:spPr>
        <p:txBody>
          <a:bodyPr/>
          <a:lstStyle/>
          <a:p>
            <a:r>
              <a:rPr lang="nl-NL" dirty="0"/>
              <a:t>"Kun je mij helpen met het formuleren van een LinkedIn-bericht om de connectie aan te gaan met een kandidaat die ervaring heeft in [vaardigheid of kwalificatie] en werkt in de [industrie]? Ik wil graag een langdurige relatie opbouwen en niet alleen focussen op de huidige vacature."</a:t>
            </a:r>
          </a:p>
        </p:txBody>
      </p:sp>
    </p:spTree>
    <p:extLst>
      <p:ext uri="{BB962C8B-B14F-4D97-AF65-F5344CB8AC3E}">
        <p14:creationId xmlns:p14="http://schemas.microsoft.com/office/powerpoint/2010/main" val="3307213065"/>
      </p:ext>
    </p:extLst>
  </p:cSld>
  <p:clrMapOvr>
    <a:masterClrMapping/>
  </p:clrMapOvr>
</p:sld>
</file>

<file path=ppt/theme/theme1.xml><?xml version="1.0" encoding="utf-8"?>
<a:theme xmlns:a="http://schemas.openxmlformats.org/drawingml/2006/main" name="TropicVTI">
  <a:themeElements>
    <a:clrScheme name="Tropic">
      <a:dk1>
        <a:srgbClr val="000000"/>
      </a:dk1>
      <a:lt1>
        <a:sysClr val="window" lastClr="FFFFFF"/>
      </a:lt1>
      <a:dk2>
        <a:srgbClr val="09392F"/>
      </a:dk2>
      <a:lt2>
        <a:srgbClr val="ECF0F0"/>
      </a:lt2>
      <a:accent1>
        <a:srgbClr val="1EBE9B"/>
      </a:accent1>
      <a:accent2>
        <a:srgbClr val="FD7C7C"/>
      </a:accent2>
      <a:accent3>
        <a:srgbClr val="7DA8B5"/>
      </a:accent3>
      <a:accent4>
        <a:srgbClr val="168E74"/>
      </a:accent4>
      <a:accent5>
        <a:srgbClr val="FB7365"/>
      </a:accent5>
      <a:accent6>
        <a:srgbClr val="D39B17"/>
      </a:accent6>
      <a:hlink>
        <a:srgbClr val="EF08F7"/>
      </a:hlink>
      <a:folHlink>
        <a:srgbClr val="8477FE"/>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emplate>Ion</Template>
  <TotalTime>0</TotalTime>
  <Words>699</Words>
  <Application>Microsoft Office PowerPoint</Application>
  <PresentationFormat>Breedbeeld</PresentationFormat>
  <Paragraphs>22</Paragraphs>
  <Slides>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Arial</vt:lpstr>
      <vt:lpstr>Calibri</vt:lpstr>
      <vt:lpstr>Gill Sans Nova</vt:lpstr>
      <vt:lpstr>Wingdings</vt:lpstr>
      <vt:lpstr>TropicVTI</vt:lpstr>
      <vt:lpstr>"Hoe kan ik mijn vacature aantrekkelijker maken voor [diverse groep] kandidaten voor een [functietitel] functie bij [bedrijfsnaam] en er tegelijkertijd voor zorgen dat het taalgebruik inclusief en vrij van vooroordelen is? We zoeken iemand met [bijvoeglijke naamwoorden] vaardigheden en ervaring in [vaardigheid of kwalificatie] en [vaardigheid of kwalificatie], en die kan [verantwoordelijkheid of taak]."</vt:lpstr>
      <vt:lpstr>PowerPoint-presentatie</vt:lpstr>
      <vt:lpstr>PowerPoint-presentatie</vt:lpstr>
      <vt:lpstr>Verbeteren van je benaderingsmethoden en het schrijven van effectieve LinkedIn InMails om potentiële kandidaten te interesseren voor je vacatures</vt:lpstr>
      <vt:lpstr>Verbeteren van je benaderingsmethoden en het schrijven van effectieve en gepersonificeerde LinkedIn InMails om potentiële kandidaten te interesseren voor je vacatures, een toepassing</vt:lpstr>
      <vt:lpstr>Verbeteren van je benaderingsmethoden en het schrijven van effectieve LinkedIn InMails om potentiële kandidaten te interesseren voor je vacatures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kan ik mijn vacature aantrekkelijker maken voor [diverse groep] kandidaten voor een [functietitel] functie bij [bedrijfsnaam] en er tegelijkertijd voor zorgen dat het taalgebruik inclusief en vrij van vooroordelen is? We zoeken iemand met [bijvoeglijke naamwoorden] vaardigheden en ervaring in [vaardigheid of kwalificatie] en [vaardigheid of kwalificatie], en die kan [verantwoordelijkheid of taak]."</dc:title>
  <dc:creator>Anneke Post</dc:creator>
  <cp:lastModifiedBy>Anneke Post</cp:lastModifiedBy>
  <cp:revision>1</cp:revision>
  <dcterms:created xsi:type="dcterms:W3CDTF">2023-07-03T12:10:30Z</dcterms:created>
  <dcterms:modified xsi:type="dcterms:W3CDTF">2023-07-13T08:43:16Z</dcterms:modified>
</cp:coreProperties>
</file>