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147375689" r:id="rId2"/>
    <p:sldId id="256" r:id="rId3"/>
    <p:sldId id="263" r:id="rId4"/>
    <p:sldId id="257" r:id="rId5"/>
    <p:sldId id="260" r:id="rId6"/>
    <p:sldId id="262" r:id="rId7"/>
    <p:sldId id="26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35F9D-C08B-4215-971E-5A6223768429}" v="106" dt="2023-04-03T09:39:39.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0808" autoAdjust="0"/>
  </p:normalViewPr>
  <p:slideViewPr>
    <p:cSldViewPr snapToGrid="0">
      <p:cViewPr varScale="1">
        <p:scale>
          <a:sx n="75" d="100"/>
          <a:sy n="75" d="100"/>
        </p:scale>
        <p:origin x="974"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418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B7392-85CD-47C3-A135-FE2CE9657E0B}" type="datetimeFigureOut">
              <a:rPr lang="nl-NL" smtClean="0"/>
              <a:t>19-4-2023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E7BE0-7D41-433A-AD46-D42D6CA7C6B8}" type="slidenum">
              <a:rPr lang="nl-NL" smtClean="0"/>
              <a:t>‹#›</a:t>
            </a:fld>
            <a:endParaRPr lang="nl-NL"/>
          </a:p>
        </p:txBody>
      </p:sp>
    </p:spTree>
    <p:extLst>
      <p:ext uri="{BB962C8B-B14F-4D97-AF65-F5344CB8AC3E}">
        <p14:creationId xmlns:p14="http://schemas.microsoft.com/office/powerpoint/2010/main" val="352503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endParaRPr lang="en-US" dirty="0"/>
          </a:p>
        </p:txBody>
      </p:sp>
      <p:sp>
        <p:nvSpPr>
          <p:cNvPr id="4" name="Slide Number Placeholder 3"/>
          <p:cNvSpPr>
            <a:spLocks noGrp="1"/>
          </p:cNvSpPr>
          <p:nvPr>
            <p:ph type="sldNum" sz="quarter" idx="5"/>
          </p:nvPr>
        </p:nvSpPr>
        <p:spPr/>
        <p:txBody>
          <a:bodyPr/>
          <a:lstStyle/>
          <a:p>
            <a:fld id="{025EA69A-5728-48B7-B4FF-CA96EE5AF7C5}" type="slidenum">
              <a:rPr lang="nl-NL" smtClean="0"/>
              <a:t>1</a:t>
            </a:fld>
            <a:endParaRPr lang="nl-NL"/>
          </a:p>
        </p:txBody>
      </p:sp>
    </p:spTree>
    <p:extLst>
      <p:ext uri="{BB962C8B-B14F-4D97-AF65-F5344CB8AC3E}">
        <p14:creationId xmlns:p14="http://schemas.microsoft.com/office/powerpoint/2010/main" val="367092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33E7BE0-7D41-433A-AD46-D42D6CA7C6B8}" type="slidenum">
              <a:rPr lang="nl-NL" smtClean="0"/>
              <a:t>2</a:t>
            </a:fld>
            <a:endParaRPr lang="nl-NL"/>
          </a:p>
        </p:txBody>
      </p:sp>
    </p:spTree>
    <p:extLst>
      <p:ext uri="{BB962C8B-B14F-4D97-AF65-F5344CB8AC3E}">
        <p14:creationId xmlns:p14="http://schemas.microsoft.com/office/powerpoint/2010/main" val="42515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Times New Roman" panose="02020603050405020304" pitchFamily="18" charset="0"/>
                <a:ea typeface="Times New Roman" panose="02020603050405020304" pitchFamily="18" charset="0"/>
              </a:rPr>
              <a:t>McHire</a:t>
            </a:r>
            <a:r>
              <a:rPr lang="en-GB" sz="1800" dirty="0">
                <a:effectLst/>
                <a:latin typeface="Times New Roman" panose="02020603050405020304" pitchFamily="18" charset="0"/>
                <a:ea typeface="Times New Roman" panose="02020603050405020304" pitchFamily="18" charset="0"/>
              </a:rPr>
              <a:t> is an AI-powered talent-hiring platform that leverages </a:t>
            </a:r>
            <a:r>
              <a:rPr lang="en-GB" sz="1800" i="1" dirty="0">
                <a:effectLst/>
                <a:latin typeface="Times New Roman" panose="02020603050405020304" pitchFamily="18" charset="0"/>
                <a:ea typeface="Times New Roman" panose="02020603050405020304" pitchFamily="18" charset="0"/>
              </a:rPr>
              <a:t>conversational AI to create a shorter and more engaging candidate experience. </a:t>
            </a:r>
            <a:r>
              <a:rPr lang="en-GB" sz="1800" dirty="0" err="1">
                <a:effectLst/>
                <a:latin typeface="Times New Roman" panose="02020603050405020304" pitchFamily="18" charset="0"/>
                <a:ea typeface="Times New Roman" panose="02020603050405020304" pitchFamily="18" charset="0"/>
              </a:rPr>
              <a:t>McHire</a:t>
            </a:r>
            <a:r>
              <a:rPr lang="en-GB" sz="1800" dirty="0">
                <a:effectLst/>
                <a:latin typeface="Times New Roman" panose="02020603050405020304" pitchFamily="18" charset="0"/>
                <a:ea typeface="Times New Roman" panose="02020603050405020304" pitchFamily="18" charset="0"/>
              </a:rPr>
              <a:t> assists candidates with pre-screening questions and an interactive assessment that populates the application form, assessing their suitability for the role. Successful candidates are then set up for an interview at the restaurant they are applying for.</a:t>
            </a:r>
            <a:endParaRPr lang="nl-NL"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C33E7BE0-7D41-433A-AD46-D42D6CA7C6B8}" type="slidenum">
              <a:rPr lang="nl-NL" smtClean="0"/>
              <a:t>4</a:t>
            </a:fld>
            <a:endParaRPr lang="nl-NL"/>
          </a:p>
        </p:txBody>
      </p:sp>
    </p:spTree>
    <p:extLst>
      <p:ext uri="{BB962C8B-B14F-4D97-AF65-F5344CB8AC3E}">
        <p14:creationId xmlns:p14="http://schemas.microsoft.com/office/powerpoint/2010/main" val="226944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AI can assist HR BPs with several tasks, such as:</a:t>
            </a:r>
          </a:p>
          <a:p>
            <a:r>
              <a:rPr lang="en-US" dirty="0"/>
              <a:t>Recruitment and Candidate Selection: AI can analyze job descriptions, screen resumes, and identify suitable candidates based on the required qualifications and experience.</a:t>
            </a:r>
          </a:p>
          <a:p>
            <a:endParaRPr lang="en-US" dirty="0"/>
          </a:p>
          <a:p>
            <a:r>
              <a:rPr lang="en-US" dirty="0"/>
              <a:t>Onboarding and Training: AI can automate the onboarding process and create personalized training programs for employees based on their skill level and job requirements.</a:t>
            </a:r>
          </a:p>
          <a:p>
            <a:endParaRPr lang="en-US" dirty="0"/>
          </a:p>
          <a:p>
            <a:r>
              <a:rPr lang="en-US" dirty="0"/>
              <a:t>Performance Management: AI can track employee performance metrics and provide insights to HR BPs for performance management decisions.</a:t>
            </a:r>
          </a:p>
          <a:p>
            <a:endParaRPr lang="en-US" dirty="0"/>
          </a:p>
          <a:p>
            <a:r>
              <a:rPr lang="en-US" dirty="0"/>
              <a:t>Employee Engagement: AI can analyze employee feedback and sentiment to identify areas of improvement and suggest solutions for enhancing employee engagement.</a:t>
            </a:r>
          </a:p>
          <a:p>
            <a:endParaRPr lang="en-US" dirty="0"/>
          </a:p>
          <a:p>
            <a:r>
              <a:rPr lang="en-US" dirty="0"/>
              <a:t>HR Analytics: AI can analyze HR data and provide insights to HR BPs on trends, patterns, and predictions to help them make informed decisions.</a:t>
            </a:r>
          </a:p>
          <a:p>
            <a:endParaRPr lang="en-US" dirty="0"/>
          </a:p>
          <a:p>
            <a:r>
              <a:rPr lang="en-US" dirty="0"/>
              <a:t>Compliance: AI can help HR BPs ensure compliance with labor laws and regulations by identifying potential violations and providing guidance on corrective actions.</a:t>
            </a:r>
          </a:p>
          <a:p>
            <a:endParaRPr lang="nl-NL" dirty="0"/>
          </a:p>
        </p:txBody>
      </p:sp>
      <p:sp>
        <p:nvSpPr>
          <p:cNvPr id="4" name="Tijdelijke aanduiding voor dianummer 3"/>
          <p:cNvSpPr>
            <a:spLocks noGrp="1"/>
          </p:cNvSpPr>
          <p:nvPr>
            <p:ph type="sldNum" sz="quarter" idx="5"/>
          </p:nvPr>
        </p:nvSpPr>
        <p:spPr/>
        <p:txBody>
          <a:bodyPr/>
          <a:lstStyle/>
          <a:p>
            <a:fld id="{C33E7BE0-7D41-433A-AD46-D42D6CA7C6B8}" type="slidenum">
              <a:rPr lang="nl-NL" smtClean="0"/>
              <a:t>5</a:t>
            </a:fld>
            <a:endParaRPr lang="nl-NL"/>
          </a:p>
        </p:txBody>
      </p:sp>
    </p:spTree>
    <p:extLst>
      <p:ext uri="{BB962C8B-B14F-4D97-AF65-F5344CB8AC3E}">
        <p14:creationId xmlns:p14="http://schemas.microsoft.com/office/powerpoint/2010/main" val="227948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Nederlandse Stichting voor Psychotechniek</a:t>
            </a:r>
          </a:p>
          <a:p>
            <a:r>
              <a:rPr lang="nl-NL" sz="1800" dirty="0">
                <a:effectLst/>
                <a:latin typeface="Calibri" panose="020F0502020204030204" pitchFamily="34" charset="0"/>
                <a:ea typeface="Calibri" panose="020F0502020204030204" pitchFamily="34" charset="0"/>
              </a:rPr>
              <a:t>‘Black-box’ selectie met behulp van AI (want grote hoeveelheden data en onnavolgbare algoritmes is het allemaal niet uitlegbaar) is iets waar we echt niet voor zijn. Om bias te voorkomen wil je altijd kunnen uitleggen hoe een oordeel tot stand is gekomen. Om die reden hebben we eerder een ‘R&amp;D’ project gedraaid om naar een meer </a:t>
            </a:r>
            <a:r>
              <a:rPr lang="nl-NL" sz="1800" dirty="0" err="1">
                <a:effectLst/>
                <a:latin typeface="Calibri" panose="020F0502020204030204" pitchFamily="34" charset="0"/>
                <a:ea typeface="Calibri" panose="020F0502020204030204" pitchFamily="34" charset="0"/>
              </a:rPr>
              <a:t>Explainable</a:t>
            </a:r>
            <a:r>
              <a:rPr lang="nl-NL" sz="1800" dirty="0">
                <a:effectLst/>
                <a:latin typeface="Calibri" panose="020F0502020204030204" pitchFamily="34" charset="0"/>
                <a:ea typeface="Calibri" panose="020F0502020204030204" pitchFamily="34" charset="0"/>
              </a:rPr>
              <a:t> AI te komen:</a:t>
            </a:r>
          </a:p>
          <a:p>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Voor een eerste matching in de Talentverkenner/Arbeidsmarktverkenner gebruiken we wel wat AI: hoe kun je grote databases van beroepen/vacatures/opleidingen </a:t>
            </a:r>
            <a:r>
              <a:rPr lang="nl-NL" sz="1800" dirty="0" err="1">
                <a:effectLst/>
                <a:latin typeface="Calibri" panose="020F0502020204030204" pitchFamily="34" charset="0"/>
                <a:ea typeface="Calibri" panose="020F0502020204030204" pitchFamily="34" charset="0"/>
              </a:rPr>
              <a:t>etc</a:t>
            </a:r>
            <a:r>
              <a:rPr lang="nl-NL" sz="1800" dirty="0">
                <a:effectLst/>
                <a:latin typeface="Calibri" panose="020F0502020204030204" pitchFamily="34" charset="0"/>
                <a:ea typeface="Calibri" panose="020F0502020204030204" pitchFamily="34" charset="0"/>
              </a:rPr>
              <a:t> matchen op uitgebreide (soft)skills profielen. Dit geeft vooral inzicht in onverwachte matches. De AI is vooral bij de ontwikkeling van het instrument toegepast.</a:t>
            </a:r>
          </a:p>
          <a:p>
            <a:r>
              <a:rPr lang="nl-NL" sz="1800" dirty="0">
                <a:effectLst/>
                <a:latin typeface="Calibri" panose="020F0502020204030204" pitchFamily="34" charset="0"/>
                <a:ea typeface="Calibri" panose="020F0502020204030204" pitchFamily="34" charset="0"/>
              </a:rPr>
              <a:t> </a:t>
            </a:r>
          </a:p>
          <a:p>
            <a:r>
              <a:rPr lang="nl-NL" sz="1800" dirty="0">
                <a:effectLst/>
                <a:latin typeface="Calibri" panose="020F0502020204030204" pitchFamily="34" charset="0"/>
                <a:ea typeface="Calibri" panose="020F0502020204030204" pitchFamily="34" charset="0"/>
              </a:rPr>
              <a:t>Hetzelfde geldt overigens voor de projecten waar je naar refereert waarbij we een Game </a:t>
            </a:r>
            <a:r>
              <a:rPr lang="nl-NL" sz="1800" dirty="0" err="1">
                <a:effectLst/>
                <a:latin typeface="Calibri" panose="020F0502020204030204" pitchFamily="34" charset="0"/>
                <a:ea typeface="Calibri" panose="020F0502020204030204" pitchFamily="34" charset="0"/>
              </a:rPr>
              <a:t>Based</a:t>
            </a:r>
            <a:r>
              <a:rPr lang="nl-NL" sz="1800" dirty="0">
                <a:effectLst/>
                <a:latin typeface="Calibri" panose="020F0502020204030204" pitchFamily="34" charset="0"/>
                <a:ea typeface="Calibri" panose="020F0502020204030204" pitchFamily="34" charset="0"/>
              </a:rPr>
              <a:t> Assessment hebben ingezet. Vanuit zo’n 5000 datapunten uit de game wordt een profiel gedestilleerd. De AI is daarbij vooral gebruikt om de rekenregels de te ontwikkelen, die vervolgens zijn gevalideerd en worden gemonitord. Er is dus geen sprake van een live selectie door een zelflerend systeem er zit altijd een validatie tussen.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33E7BE0-7D41-433A-AD46-D42D6CA7C6B8}" type="slidenum">
              <a:rPr lang="nl-NL" smtClean="0"/>
              <a:t>6</a:t>
            </a:fld>
            <a:endParaRPr lang="nl-NL"/>
          </a:p>
        </p:txBody>
      </p:sp>
    </p:spTree>
    <p:extLst>
      <p:ext uri="{BB962C8B-B14F-4D97-AF65-F5344CB8AC3E}">
        <p14:creationId xmlns:p14="http://schemas.microsoft.com/office/powerpoint/2010/main" val="80469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1579B-9501-F668-92C6-5019A24BAD2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69AE4B1-6661-F655-D17C-B3229F1AD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E95A685-2925-5275-E3A1-4F10599C9706}"/>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881FD783-9999-F1E6-F3BE-809875EDA4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2F86B5-CD27-36AF-5C9A-89333948F20C}"/>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288355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D2A02-E7FA-C283-9E71-15FDB60D3D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70313A1-2EE4-E7A7-B45D-54E1B6BA493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42FD93-2BEC-8329-C956-11D30E31C4FF}"/>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7CB2B0A0-37BE-FA94-6FB9-F3D0CAA3F6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EB00F9-774B-1727-18CD-034827F9006B}"/>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391555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F592A6-7DB1-CF59-97E7-C4D12E2D806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64B6475-40CA-D509-616A-96D961DF059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F8ED03-DD35-BA6E-4CEB-9006AD9B0D5A}"/>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543EF8C6-FBA8-86B3-7A34-0521C8AB37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F0329B-8C1E-2D5D-6B23-5AC64CB0E0D2}"/>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2329672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bject, image right (small)">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720B503-17F8-4237-9A82-0CEE6CD5AC31}"/>
              </a:ext>
            </a:extLst>
          </p:cNvPr>
          <p:cNvSpPr>
            <a:spLocks noGrp="1"/>
          </p:cNvSpPr>
          <p:nvPr>
            <p:ph type="pic" sz="quarter" idx="13" hasCustomPrompt="1"/>
          </p:nvPr>
        </p:nvSpPr>
        <p:spPr>
          <a:xfrm>
            <a:off x="9302261" y="1701801"/>
            <a:ext cx="2889739" cy="4366684"/>
          </a:xfrm>
          <a:solidFill>
            <a:schemeClr val="tx1">
              <a:lumMod val="20000"/>
              <a:lumOff val="80000"/>
            </a:schemeClr>
          </a:solidFill>
          <a:effectLst>
            <a:outerShdw blurRad="50800" dist="38100" dir="5400000" algn="ctr" rotWithShape="0">
              <a:srgbClr val="000000">
                <a:alpha val="20000"/>
              </a:srgbClr>
            </a:outerShdw>
          </a:effectLst>
        </p:spPr>
        <p:txBody>
          <a:bodyPr vert="horz" lIns="0" tIns="0" rIns="0" bIns="0" rtlCol="0">
            <a:noAutofit/>
          </a:bodyPr>
          <a:lstStyle>
            <a:lvl1pPr>
              <a:defRPr lang="en-US" dirty="0">
                <a:solidFill>
                  <a:schemeClr val="tx1"/>
                </a:solidFill>
              </a:defRPr>
            </a:lvl1pPr>
          </a:lstStyle>
          <a:p>
            <a:pPr marL="0" lvl="0" indent="0" algn="ctr">
              <a:buNone/>
            </a:pPr>
            <a:r>
              <a:rPr lang="en-GB" dirty="0"/>
              <a:t>Image</a:t>
            </a:r>
          </a:p>
        </p:txBody>
      </p:sp>
      <p:sp>
        <p:nvSpPr>
          <p:cNvPr id="2" name="Title 1"/>
          <p:cNvSpPr>
            <a:spLocks noGrp="1"/>
          </p:cNvSpPr>
          <p:nvPr>
            <p:ph type="title" hasCustomPrompt="1"/>
          </p:nvPr>
        </p:nvSpPr>
        <p:spPr>
          <a:xfrm>
            <a:off x="580291" y="548218"/>
            <a:ext cx="11035975" cy="1036965"/>
          </a:xfrm>
        </p:spPr>
        <p:txBody>
          <a:bodyPr/>
          <a:lstStyle/>
          <a:p>
            <a:r>
              <a:rPr lang="en-GB" dirty="0"/>
              <a:t>Click to add title</a:t>
            </a:r>
          </a:p>
        </p:txBody>
      </p:sp>
      <p:sp>
        <p:nvSpPr>
          <p:cNvPr id="3" name="Content Placeholder 2"/>
          <p:cNvSpPr>
            <a:spLocks noGrp="1"/>
          </p:cNvSpPr>
          <p:nvPr>
            <p:ph idx="1" hasCustomPrompt="1"/>
          </p:nvPr>
        </p:nvSpPr>
        <p:spPr>
          <a:xfrm>
            <a:off x="580291" y="1701801"/>
            <a:ext cx="8466995" cy="4366684"/>
          </a:xfrm>
        </p:spPr>
        <p:txBody>
          <a:bodyPr/>
          <a:lstStyle/>
          <a:p>
            <a:pPr lvl="0"/>
            <a:r>
              <a:rPr lang="en-GB" dirty="0"/>
              <a:t>Click to add text or object</a:t>
            </a:r>
          </a:p>
          <a:p>
            <a:pPr lvl="1"/>
            <a:r>
              <a:rPr lang="en-GB" dirty="0"/>
              <a:t>Text level 2</a:t>
            </a:r>
          </a:p>
          <a:p>
            <a:pPr lvl="2"/>
            <a:r>
              <a:rPr lang="en-GB" dirty="0"/>
              <a:t>Text level 3</a:t>
            </a:r>
          </a:p>
          <a:p>
            <a:pPr lvl="3"/>
            <a:r>
              <a:rPr lang="en-GB" dirty="0"/>
              <a:t>Text level 4</a:t>
            </a:r>
          </a:p>
          <a:p>
            <a:pPr lvl="4"/>
            <a:r>
              <a:rPr lang="en-GB" dirty="0"/>
              <a:t>Text level 5</a:t>
            </a:r>
          </a:p>
        </p:txBody>
      </p:sp>
      <p:sp>
        <p:nvSpPr>
          <p:cNvPr id="4" name="Date Placeholder 3"/>
          <p:cNvSpPr>
            <a:spLocks noGrp="1"/>
          </p:cNvSpPr>
          <p:nvPr>
            <p:ph type="dt" sz="half" idx="10"/>
          </p:nvPr>
        </p:nvSpPr>
        <p:spPr/>
        <p:txBody>
          <a:bodyPr/>
          <a:lstStyle/>
          <a:p>
            <a:fld id="{8753128B-89AC-4C97-9401-82E9A831AE5D}" type="datetime1">
              <a:rPr lang="en-GB" smtClean="0"/>
              <a:t>19/04/2023</a:t>
            </a:fld>
            <a:endParaRPr lang="en-GB" dirty="0"/>
          </a:p>
        </p:txBody>
      </p:sp>
      <p:sp>
        <p:nvSpPr>
          <p:cNvPr id="5" name="Footer Placeholder 4"/>
          <p:cNvSpPr>
            <a:spLocks noGrp="1"/>
          </p:cNvSpPr>
          <p:nvPr>
            <p:ph type="ftr" sz="quarter" idx="11"/>
          </p:nvPr>
        </p:nvSpPr>
        <p:spPr/>
        <p:txBody>
          <a:bodyPr/>
          <a:lstStyle/>
          <a:p>
            <a:r>
              <a:rPr lang="en-GB" dirty="0"/>
              <a:t>Draft | Internal use only | Confidential</a:t>
            </a:r>
          </a:p>
        </p:txBody>
      </p:sp>
      <p:sp>
        <p:nvSpPr>
          <p:cNvPr id="6" name="Slide Number Placeholder 5"/>
          <p:cNvSpPr>
            <a:spLocks noGrp="1"/>
          </p:cNvSpPr>
          <p:nvPr>
            <p:ph type="sldNum" sz="quarter" idx="12"/>
          </p:nvPr>
        </p:nvSpPr>
        <p:spPr/>
        <p:txBody>
          <a:bodyPr/>
          <a:lstStyle/>
          <a:p>
            <a:fld id="{9BE0E23E-9022-4929-B297-EB2777CDBB1F}" type="slidenum">
              <a:rPr lang="en-GB" smtClean="0"/>
              <a:t>‹#›</a:t>
            </a:fld>
            <a:endParaRPr lang="en-GB" dirty="0"/>
          </a:p>
        </p:txBody>
      </p:sp>
    </p:spTree>
    <p:extLst>
      <p:ext uri="{BB962C8B-B14F-4D97-AF65-F5344CB8AC3E}">
        <p14:creationId xmlns:p14="http://schemas.microsoft.com/office/powerpoint/2010/main" val="228453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2D8D2-4E5A-F936-619A-9835A116BC8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22DBD42-8A28-1E20-E32C-A4EAA902CC2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CF7866-FAE3-7512-05FA-69DBDD90EB4B}"/>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78431D4C-4E9A-59DF-7534-19C73940B1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F07A63-AC71-36EC-5264-D651264749E0}"/>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36367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26D01-E35C-6BE1-EA19-A5433DFDC2D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0004756-B69D-6272-0710-4433E9475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EF398C2-9D6E-410E-244C-5D0A95C2EF14}"/>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06204C29-377D-1687-94A4-E986C88469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11D20F-CD1B-D9C9-68EC-2564E7E98C78}"/>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25237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D5DED-89C9-D686-4043-397F37C557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5D25E8-1C8F-19B9-31B8-511784CBABF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955509B-00FD-640E-05D3-2D2C97C28D4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F1952C3-0BC3-A444-3CA9-D0F583017C8C}"/>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6" name="Tijdelijke aanduiding voor voettekst 5">
            <a:extLst>
              <a:ext uri="{FF2B5EF4-FFF2-40B4-BE49-F238E27FC236}">
                <a16:creationId xmlns:a16="http://schemas.microsoft.com/office/drawing/2014/main" id="{BB0DE59B-D707-B8A2-C230-09FEC16F58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EEF1C3-90DD-C5F6-1E81-0A27C2AAA84A}"/>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287132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F7484-8953-13EC-AA99-70B869B14BD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D385F10-E438-8EBA-6215-2B7FD2843C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EE79359-05A4-CA61-F1F6-F08C163C383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E6E4D66-3605-C601-B0EC-F5BF81495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8F7EDD6-4429-70C6-29F1-15CBAC22892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E22A856-22C9-E23A-44D4-32B4417FE0A0}"/>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8" name="Tijdelijke aanduiding voor voettekst 7">
            <a:extLst>
              <a:ext uri="{FF2B5EF4-FFF2-40B4-BE49-F238E27FC236}">
                <a16:creationId xmlns:a16="http://schemas.microsoft.com/office/drawing/2014/main" id="{95FC95AB-C039-2AAF-609D-FF328997ED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A3442BA-1F9F-62C8-0F73-92B60D0EE79A}"/>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203865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5902A-3AE2-10B1-EABC-7E2C6F92ADC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B93A24-1ABD-B04E-EB48-7653B963C9D6}"/>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4" name="Tijdelijke aanduiding voor voettekst 3">
            <a:extLst>
              <a:ext uri="{FF2B5EF4-FFF2-40B4-BE49-F238E27FC236}">
                <a16:creationId xmlns:a16="http://schemas.microsoft.com/office/drawing/2014/main" id="{52C1250A-2E60-DEC2-35CC-2446192C1BF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67211E9-E727-B788-A104-6ADB1CAE587B}"/>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28386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665817-F061-A781-7D67-8D1E9C1B8A6C}"/>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3" name="Tijdelijke aanduiding voor voettekst 2">
            <a:extLst>
              <a:ext uri="{FF2B5EF4-FFF2-40B4-BE49-F238E27FC236}">
                <a16:creationId xmlns:a16="http://schemas.microsoft.com/office/drawing/2014/main" id="{08B93D37-7744-5F5B-5318-4DA8A367C17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9C255D8-4BD1-0580-04E9-A948A6D9AA6F}"/>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296085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B38D3-B5CA-E9BA-22A3-AC7A13CAEB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AC27E6-6B2D-B550-2466-C21F6AC2B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4D5BE1B-73B1-2E25-788F-C74A3D777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CB80AD-C5B4-6E24-CC19-1FF2E4D16BD3}"/>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6" name="Tijdelijke aanduiding voor voettekst 5">
            <a:extLst>
              <a:ext uri="{FF2B5EF4-FFF2-40B4-BE49-F238E27FC236}">
                <a16:creationId xmlns:a16="http://schemas.microsoft.com/office/drawing/2014/main" id="{F3203709-A6A3-3DB9-24A9-3F26FAF0571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4E4097-9C1E-B7EF-EC91-77E94CA8CEE4}"/>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414673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88418-7D50-0666-9859-8578F894BA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5547589-5C6D-1650-60C4-0BC171F64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9631902-2D44-C403-3BD1-F81A1E763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60704D-28DD-9D8F-5E23-0D3B6230F3BE}"/>
              </a:ext>
            </a:extLst>
          </p:cNvPr>
          <p:cNvSpPr>
            <a:spLocks noGrp="1"/>
          </p:cNvSpPr>
          <p:nvPr>
            <p:ph type="dt" sz="half" idx="10"/>
          </p:nvPr>
        </p:nvSpPr>
        <p:spPr/>
        <p:txBody>
          <a:bodyPr/>
          <a:lstStyle/>
          <a:p>
            <a:fld id="{5D31757B-16A2-490A-9F5B-BE99380D30CB}" type="datetimeFigureOut">
              <a:rPr lang="nl-NL" smtClean="0"/>
              <a:t>19-4-2023</a:t>
            </a:fld>
            <a:endParaRPr lang="nl-NL"/>
          </a:p>
        </p:txBody>
      </p:sp>
      <p:sp>
        <p:nvSpPr>
          <p:cNvPr id="6" name="Tijdelijke aanduiding voor voettekst 5">
            <a:extLst>
              <a:ext uri="{FF2B5EF4-FFF2-40B4-BE49-F238E27FC236}">
                <a16:creationId xmlns:a16="http://schemas.microsoft.com/office/drawing/2014/main" id="{3C912DA8-7817-F078-A87F-0C512D167D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3B95C7-FEBB-ED78-4505-C2311357D59C}"/>
              </a:ext>
            </a:extLst>
          </p:cNvPr>
          <p:cNvSpPr>
            <a:spLocks noGrp="1"/>
          </p:cNvSpPr>
          <p:nvPr>
            <p:ph type="sldNum" sz="quarter" idx="12"/>
          </p:nvPr>
        </p:nvSpPr>
        <p:spPr/>
        <p:txBody>
          <a:bodyPr/>
          <a:lstStyle/>
          <a:p>
            <a:fld id="{44CBD60A-C892-4653-978B-F8895BF7373B}" type="slidenum">
              <a:rPr lang="nl-NL" smtClean="0"/>
              <a:t>‹#›</a:t>
            </a:fld>
            <a:endParaRPr lang="nl-NL"/>
          </a:p>
        </p:txBody>
      </p:sp>
    </p:spTree>
    <p:extLst>
      <p:ext uri="{BB962C8B-B14F-4D97-AF65-F5344CB8AC3E}">
        <p14:creationId xmlns:p14="http://schemas.microsoft.com/office/powerpoint/2010/main" val="50281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04DB696-E7D2-01F2-B6A6-7A9B4A82D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F9F80BA-EAEB-FE1B-6FDC-4F922EBE6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D0E08E-0155-45BA-CBAB-B9AE33FF0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1757B-16A2-490A-9F5B-BE99380D30CB}" type="datetimeFigureOut">
              <a:rPr lang="nl-NL" smtClean="0"/>
              <a:t>19-4-2023</a:t>
            </a:fld>
            <a:endParaRPr lang="nl-NL"/>
          </a:p>
        </p:txBody>
      </p:sp>
      <p:sp>
        <p:nvSpPr>
          <p:cNvPr id="5" name="Tijdelijke aanduiding voor voettekst 4">
            <a:extLst>
              <a:ext uri="{FF2B5EF4-FFF2-40B4-BE49-F238E27FC236}">
                <a16:creationId xmlns:a16="http://schemas.microsoft.com/office/drawing/2014/main" id="{D81F8D3F-068C-EC55-6E0B-AC15F23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46B2F14-0548-09BE-5958-E86C9810C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BD60A-C892-4653-978B-F8895BF7373B}" type="slidenum">
              <a:rPr lang="nl-NL" smtClean="0"/>
              <a:t>‹#›</a:t>
            </a:fld>
            <a:endParaRPr lang="nl-NL"/>
          </a:p>
        </p:txBody>
      </p:sp>
    </p:spTree>
    <p:extLst>
      <p:ext uri="{BB962C8B-B14F-4D97-AF65-F5344CB8AC3E}">
        <p14:creationId xmlns:p14="http://schemas.microsoft.com/office/powerpoint/2010/main" val="823388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hrdconnect.com/casestudy/inside-mchire-how-ai-helped-mcdonalds-drop-time-to-hire-by-65/#newsletter-mod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yKdIXC8bNlU?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5E7993F-9AD2-4D28-AA66-0FD82317BFF5}"/>
              </a:ext>
            </a:extLst>
          </p:cNvPr>
          <p:cNvGraphicFramePr>
            <a:graphicFrameLocks noChangeAspect="1"/>
          </p:cNvGraphicFramePr>
          <p:nvPr>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5" imgW="351" imgH="363" progId="TCLayout.ActiveDocument.1">
                  <p:embed/>
                </p:oleObj>
              </mc:Choice>
              <mc:Fallback>
                <p:oleObj name="think-cell Slide" r:id="rId5" imgW="351" imgH="363" progId="TCLayout.ActiveDocument.1">
                  <p:embed/>
                  <p:pic>
                    <p:nvPicPr>
                      <p:cNvPr id="8" name="Object 7" hidden="1">
                        <a:extLst>
                          <a:ext uri="{FF2B5EF4-FFF2-40B4-BE49-F238E27FC236}">
                            <a16:creationId xmlns:a16="http://schemas.microsoft.com/office/drawing/2014/main" id="{F5E7993F-9AD2-4D28-AA66-0FD82317BFF5}"/>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97DDC8E3-2E6C-49A4-A4BB-EC7E6418EF54}"/>
              </a:ext>
            </a:extLst>
          </p:cNvPr>
          <p:cNvSpPr/>
          <p:nvPr>
            <p:custDataLst>
              <p:tags r:id="rId2"/>
            </p:custDataLst>
          </p:nvPr>
        </p:nvSpPr>
        <p:spPr>
          <a:xfrm>
            <a:off x="1" y="1"/>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112000"/>
              </a:lnSpc>
            </a:pPr>
            <a:endParaRPr lang="nl-NL" sz="2667" dirty="0">
              <a:latin typeface="Verdana" panose="020B0604030504040204" pitchFamily="34" charset="0"/>
              <a:ea typeface="+mj-ea"/>
              <a:cs typeface="+mj-cs"/>
              <a:sym typeface="Verdana" panose="020B0604030504040204" pitchFamily="34" charset="0"/>
            </a:endParaRPr>
          </a:p>
        </p:txBody>
      </p:sp>
      <p:pic>
        <p:nvPicPr>
          <p:cNvPr id="56" name="Picture Placeholder 55">
            <a:extLst>
              <a:ext uri="{FF2B5EF4-FFF2-40B4-BE49-F238E27FC236}">
                <a16:creationId xmlns:a16="http://schemas.microsoft.com/office/drawing/2014/main" id="{0B606FC2-911B-4D6A-BD69-366EA9BB344B}"/>
              </a:ext>
            </a:extLst>
          </p:cNvPr>
          <p:cNvPicPr>
            <a:picLocks noGrp="1" noChangeAspect="1"/>
          </p:cNvPicPr>
          <p:nvPr>
            <p:ph type="pic" sz="quarter" idx="13"/>
          </p:nvPr>
        </p:nvPicPr>
        <p:blipFill rotWithShape="1">
          <a:blip r:embed="rId7">
            <a:alphaModFix amt="85000"/>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t="4502" b="4502"/>
          <a:stretch/>
        </p:blipFill>
        <p:spPr>
          <a:xfrm>
            <a:off x="9302261" y="1558362"/>
            <a:ext cx="2889739" cy="4366684"/>
          </a:xfrm>
          <a:prstGeom prst="rect">
            <a:avLst/>
          </a:prstGeom>
        </p:spPr>
      </p:pic>
      <p:sp>
        <p:nvSpPr>
          <p:cNvPr id="66" name="Title 65">
            <a:extLst>
              <a:ext uri="{FF2B5EF4-FFF2-40B4-BE49-F238E27FC236}">
                <a16:creationId xmlns:a16="http://schemas.microsoft.com/office/drawing/2014/main" id="{C34AF7D1-E25C-4120-96E5-9BA482CBA046}"/>
              </a:ext>
            </a:extLst>
          </p:cNvPr>
          <p:cNvSpPr>
            <a:spLocks noGrp="1"/>
          </p:cNvSpPr>
          <p:nvPr>
            <p:ph type="title"/>
          </p:nvPr>
        </p:nvSpPr>
        <p:spPr/>
        <p:txBody>
          <a:bodyPr vert="horz"/>
          <a:lstStyle/>
          <a:p>
            <a:r>
              <a:rPr lang="nl-NL" dirty="0"/>
              <a:t>Veiligheid</a:t>
            </a:r>
          </a:p>
        </p:txBody>
      </p:sp>
      <p:sp>
        <p:nvSpPr>
          <p:cNvPr id="4" name="Slide Number Placeholder 3">
            <a:extLst>
              <a:ext uri="{FF2B5EF4-FFF2-40B4-BE49-F238E27FC236}">
                <a16:creationId xmlns:a16="http://schemas.microsoft.com/office/drawing/2014/main" id="{6C103A7C-8ED4-4B3E-BFDA-43E797DC36C0}"/>
              </a:ext>
            </a:extLst>
          </p:cNvPr>
          <p:cNvSpPr>
            <a:spLocks noGrp="1"/>
          </p:cNvSpPr>
          <p:nvPr>
            <p:ph type="sldNum" sz="quarter" idx="12"/>
          </p:nvPr>
        </p:nvSpPr>
        <p:spPr>
          <a:xfrm>
            <a:off x="667201" y="6547174"/>
            <a:ext cx="54503" cy="102657"/>
          </a:xfrm>
        </p:spPr>
        <p:txBody>
          <a:bodyPr/>
          <a:lstStyle/>
          <a:p>
            <a:fld id="{9BE0E23E-9022-4929-B297-EB2777CDBB1F}" type="slidenum">
              <a:rPr lang="nl-NL" smtClean="0"/>
              <a:pPr/>
              <a:t>1</a:t>
            </a:fld>
            <a:endParaRPr lang="nl-NL" dirty="0"/>
          </a:p>
        </p:txBody>
      </p:sp>
      <p:sp>
        <p:nvSpPr>
          <p:cNvPr id="9" name="Rectangle 8">
            <a:extLst>
              <a:ext uri="{FF2B5EF4-FFF2-40B4-BE49-F238E27FC236}">
                <a16:creationId xmlns:a16="http://schemas.microsoft.com/office/drawing/2014/main" id="{537E1120-815E-4424-B2A6-8826FCB5E503}"/>
              </a:ext>
            </a:extLst>
          </p:cNvPr>
          <p:cNvSpPr/>
          <p:nvPr/>
        </p:nvSpPr>
        <p:spPr>
          <a:xfrm>
            <a:off x="592127" y="1558360"/>
            <a:ext cx="4104000" cy="2064000"/>
          </a:xfrm>
          <a:prstGeom prst="rect">
            <a:avLst/>
          </a:prstGeom>
          <a:solidFill>
            <a:schemeClr val="bg2">
              <a:alpha val="90000"/>
            </a:schemeClr>
          </a:solidFill>
          <a:ln>
            <a:noFill/>
          </a:ln>
          <a:effectLst>
            <a:outerShdw blurRad="25400" dist="254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nl-NL" sz="1867" dirty="0"/>
          </a:p>
        </p:txBody>
      </p:sp>
      <p:sp>
        <p:nvSpPr>
          <p:cNvPr id="10" name="Rectangle 9">
            <a:extLst>
              <a:ext uri="{FF2B5EF4-FFF2-40B4-BE49-F238E27FC236}">
                <a16:creationId xmlns:a16="http://schemas.microsoft.com/office/drawing/2014/main" id="{478EB44D-A1E3-4BB0-BA83-0D9A0DEE7AE9}"/>
              </a:ext>
            </a:extLst>
          </p:cNvPr>
          <p:cNvSpPr/>
          <p:nvPr/>
        </p:nvSpPr>
        <p:spPr>
          <a:xfrm>
            <a:off x="4951997" y="1558360"/>
            <a:ext cx="4104000" cy="2064000"/>
          </a:xfrm>
          <a:prstGeom prst="rect">
            <a:avLst/>
          </a:prstGeom>
          <a:solidFill>
            <a:schemeClr val="bg2">
              <a:alpha val="90000"/>
            </a:schemeClr>
          </a:solidFill>
          <a:ln>
            <a:noFill/>
          </a:ln>
          <a:effectLst>
            <a:outerShdw blurRad="25400" dist="254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nl-NL" sz="1867" dirty="0"/>
          </a:p>
        </p:txBody>
      </p:sp>
      <p:sp>
        <p:nvSpPr>
          <p:cNvPr id="11" name="Rectangle 10">
            <a:extLst>
              <a:ext uri="{FF2B5EF4-FFF2-40B4-BE49-F238E27FC236}">
                <a16:creationId xmlns:a16="http://schemas.microsoft.com/office/drawing/2014/main" id="{4EDB5EC2-B867-45DF-A92D-177C3E959C78}"/>
              </a:ext>
            </a:extLst>
          </p:cNvPr>
          <p:cNvSpPr/>
          <p:nvPr/>
        </p:nvSpPr>
        <p:spPr>
          <a:xfrm>
            <a:off x="592127" y="3862711"/>
            <a:ext cx="4104000" cy="2064000"/>
          </a:xfrm>
          <a:prstGeom prst="rect">
            <a:avLst/>
          </a:prstGeom>
          <a:solidFill>
            <a:schemeClr val="bg2">
              <a:alpha val="90000"/>
            </a:schemeClr>
          </a:solidFill>
          <a:ln>
            <a:noFill/>
          </a:ln>
          <a:effectLst>
            <a:outerShdw blurRad="25400" dist="254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nl-NL" sz="1867" dirty="0"/>
          </a:p>
        </p:txBody>
      </p:sp>
      <p:sp>
        <p:nvSpPr>
          <p:cNvPr id="12" name="Rectangle 11">
            <a:extLst>
              <a:ext uri="{FF2B5EF4-FFF2-40B4-BE49-F238E27FC236}">
                <a16:creationId xmlns:a16="http://schemas.microsoft.com/office/drawing/2014/main" id="{3CC3ABF5-0D7C-469C-B301-DFFE8D4C207A}"/>
              </a:ext>
            </a:extLst>
          </p:cNvPr>
          <p:cNvSpPr/>
          <p:nvPr/>
        </p:nvSpPr>
        <p:spPr>
          <a:xfrm>
            <a:off x="4951997" y="3862711"/>
            <a:ext cx="4104000" cy="2064000"/>
          </a:xfrm>
          <a:prstGeom prst="rect">
            <a:avLst/>
          </a:prstGeom>
          <a:solidFill>
            <a:schemeClr val="bg2">
              <a:alpha val="90000"/>
            </a:schemeClr>
          </a:solidFill>
          <a:ln>
            <a:noFill/>
          </a:ln>
          <a:effectLst>
            <a:outerShdw blurRad="25400" dist="254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2000"/>
              </a:lnSpc>
            </a:pPr>
            <a:endParaRPr lang="nl-NL" sz="1867" dirty="0"/>
          </a:p>
        </p:txBody>
      </p:sp>
      <p:sp>
        <p:nvSpPr>
          <p:cNvPr id="14" name="TextBox 13">
            <a:extLst>
              <a:ext uri="{FF2B5EF4-FFF2-40B4-BE49-F238E27FC236}">
                <a16:creationId xmlns:a16="http://schemas.microsoft.com/office/drawing/2014/main" id="{DF649D0F-D2D1-4CFB-9E25-0EB0AD17AF20}"/>
              </a:ext>
            </a:extLst>
          </p:cNvPr>
          <p:cNvSpPr txBox="1"/>
          <p:nvPr/>
        </p:nvSpPr>
        <p:spPr>
          <a:xfrm>
            <a:off x="717060" y="2820932"/>
            <a:ext cx="3517621" cy="553998"/>
          </a:xfrm>
          <a:prstGeom prst="rect">
            <a:avLst/>
          </a:prstGeom>
          <a:noFill/>
        </p:spPr>
        <p:txBody>
          <a:bodyPr wrap="square" lIns="96000" tIns="0" rIns="0" bIns="0" rtlCol="0">
            <a:spAutoFit/>
          </a:bodyPr>
          <a:lstStyle/>
          <a:p>
            <a:pPr marL="0" lvl="1"/>
            <a:r>
              <a:rPr lang="nl-NL" dirty="0">
                <a:solidFill>
                  <a:srgbClr val="3F4043"/>
                </a:solidFill>
              </a:rPr>
              <a:t>Check de </a:t>
            </a:r>
            <a:br>
              <a:rPr lang="nl-NL" dirty="0">
                <a:solidFill>
                  <a:srgbClr val="3F4043"/>
                </a:solidFill>
              </a:rPr>
            </a:br>
            <a:r>
              <a:rPr lang="nl-NL" dirty="0">
                <a:solidFill>
                  <a:srgbClr val="3F4043"/>
                </a:solidFill>
              </a:rPr>
              <a:t>nooduitgangen</a:t>
            </a:r>
          </a:p>
        </p:txBody>
      </p:sp>
      <p:sp>
        <p:nvSpPr>
          <p:cNvPr id="15" name="Tekstvak 13">
            <a:extLst>
              <a:ext uri="{FF2B5EF4-FFF2-40B4-BE49-F238E27FC236}">
                <a16:creationId xmlns:a16="http://schemas.microsoft.com/office/drawing/2014/main" id="{3D879F1E-8BDA-4C45-942F-BFA1E72F64E2}"/>
              </a:ext>
            </a:extLst>
          </p:cNvPr>
          <p:cNvSpPr txBox="1"/>
          <p:nvPr/>
        </p:nvSpPr>
        <p:spPr>
          <a:xfrm>
            <a:off x="673334" y="1573572"/>
            <a:ext cx="454218" cy="975579"/>
          </a:xfrm>
          <a:prstGeom prst="rect">
            <a:avLst/>
          </a:prstGeom>
          <a:noFill/>
        </p:spPr>
        <p:txBody>
          <a:bodyPr wrap="none" lIns="36000" tIns="36000" rIns="36000" bIns="36000" rtlCol="0">
            <a:spAutoFit/>
          </a:bodyPr>
          <a:lstStyle/>
          <a:p>
            <a:r>
              <a:rPr lang="nl-NL" sz="5867" b="1" dirty="0">
                <a:solidFill>
                  <a:schemeClr val="accent2"/>
                </a:solidFill>
                <a:effectLst>
                  <a:outerShdw blurRad="38100" dist="38100" dir="2700000" algn="tl">
                    <a:srgbClr val="000000">
                      <a:alpha val="43137"/>
                    </a:srgbClr>
                  </a:outerShdw>
                </a:effectLst>
              </a:rPr>
              <a:t>1</a:t>
            </a:r>
          </a:p>
        </p:txBody>
      </p:sp>
      <p:sp>
        <p:nvSpPr>
          <p:cNvPr id="16" name="Tekstvak 22">
            <a:extLst>
              <a:ext uri="{FF2B5EF4-FFF2-40B4-BE49-F238E27FC236}">
                <a16:creationId xmlns:a16="http://schemas.microsoft.com/office/drawing/2014/main" id="{EF18E2B1-5792-488B-B285-6DE4EA4ACA43}"/>
              </a:ext>
            </a:extLst>
          </p:cNvPr>
          <p:cNvSpPr txBox="1"/>
          <p:nvPr/>
        </p:nvSpPr>
        <p:spPr>
          <a:xfrm>
            <a:off x="719867" y="3900820"/>
            <a:ext cx="454218" cy="975579"/>
          </a:xfrm>
          <a:prstGeom prst="rect">
            <a:avLst/>
          </a:prstGeom>
          <a:noFill/>
        </p:spPr>
        <p:txBody>
          <a:bodyPr wrap="none" lIns="36000" tIns="36000" rIns="36000" bIns="36000" rtlCol="0">
            <a:spAutoFit/>
          </a:bodyPr>
          <a:lstStyle/>
          <a:p>
            <a:r>
              <a:rPr lang="nl-NL" sz="5867" b="1" dirty="0">
                <a:solidFill>
                  <a:schemeClr val="accent6"/>
                </a:solidFill>
                <a:effectLst>
                  <a:outerShdw blurRad="38100" dist="38100" dir="2700000" algn="tl">
                    <a:srgbClr val="000000">
                      <a:alpha val="43137"/>
                    </a:srgbClr>
                  </a:outerShdw>
                </a:effectLst>
              </a:rPr>
              <a:t>3</a:t>
            </a:r>
          </a:p>
        </p:txBody>
      </p:sp>
      <p:sp>
        <p:nvSpPr>
          <p:cNvPr id="17" name="Tekstvak 30">
            <a:extLst>
              <a:ext uri="{FF2B5EF4-FFF2-40B4-BE49-F238E27FC236}">
                <a16:creationId xmlns:a16="http://schemas.microsoft.com/office/drawing/2014/main" id="{3A4BB855-49FC-4EC7-A52E-D4D28CE00A00}"/>
              </a:ext>
            </a:extLst>
          </p:cNvPr>
          <p:cNvSpPr txBox="1"/>
          <p:nvPr/>
        </p:nvSpPr>
        <p:spPr>
          <a:xfrm>
            <a:off x="5036030" y="1573572"/>
            <a:ext cx="454218" cy="975579"/>
          </a:xfrm>
          <a:prstGeom prst="rect">
            <a:avLst/>
          </a:prstGeom>
          <a:noFill/>
        </p:spPr>
        <p:txBody>
          <a:bodyPr wrap="none" lIns="36000" tIns="36000" rIns="36000" bIns="36000" rtlCol="0">
            <a:spAutoFit/>
          </a:bodyPr>
          <a:lstStyle/>
          <a:p>
            <a:r>
              <a:rPr lang="nl-NL" sz="5867" b="1" dirty="0">
                <a:solidFill>
                  <a:schemeClr val="accent5"/>
                </a:solidFill>
                <a:effectLst>
                  <a:outerShdw blurRad="38100" dist="38100" dir="2700000" algn="tl">
                    <a:srgbClr val="000000">
                      <a:alpha val="43137"/>
                    </a:srgbClr>
                  </a:outerShdw>
                </a:effectLst>
              </a:rPr>
              <a:t>2</a:t>
            </a:r>
          </a:p>
        </p:txBody>
      </p:sp>
      <p:sp>
        <p:nvSpPr>
          <p:cNvPr id="18" name="Tekstvak 34">
            <a:extLst>
              <a:ext uri="{FF2B5EF4-FFF2-40B4-BE49-F238E27FC236}">
                <a16:creationId xmlns:a16="http://schemas.microsoft.com/office/drawing/2014/main" id="{58559F5C-BF78-4FEE-8F49-34F9CA0E378D}"/>
              </a:ext>
            </a:extLst>
          </p:cNvPr>
          <p:cNvSpPr txBox="1"/>
          <p:nvPr/>
        </p:nvSpPr>
        <p:spPr>
          <a:xfrm>
            <a:off x="5069482" y="3900820"/>
            <a:ext cx="454218" cy="975579"/>
          </a:xfrm>
          <a:prstGeom prst="rect">
            <a:avLst/>
          </a:prstGeom>
          <a:noFill/>
        </p:spPr>
        <p:txBody>
          <a:bodyPr wrap="none" lIns="36000" tIns="36000" rIns="36000" bIns="36000" rtlCol="0">
            <a:spAutoFit/>
          </a:bodyPr>
          <a:lstStyle/>
          <a:p>
            <a:r>
              <a:rPr lang="nl-NL" sz="5867" b="1" dirty="0">
                <a:solidFill>
                  <a:schemeClr val="accent1"/>
                </a:solidFill>
                <a:effectLst>
                  <a:outerShdw blurRad="38100" dist="38100" dir="2700000" algn="tl">
                    <a:srgbClr val="000000">
                      <a:alpha val="43137"/>
                    </a:srgbClr>
                  </a:outerShdw>
                </a:effectLst>
              </a:rPr>
              <a:t>4</a:t>
            </a:r>
          </a:p>
        </p:txBody>
      </p:sp>
      <p:grpSp>
        <p:nvGrpSpPr>
          <p:cNvPr id="19" name="Groep 7">
            <a:extLst>
              <a:ext uri="{FF2B5EF4-FFF2-40B4-BE49-F238E27FC236}">
                <a16:creationId xmlns:a16="http://schemas.microsoft.com/office/drawing/2014/main" id="{325AC0AB-91D2-4A15-9AFC-DD8465809571}"/>
              </a:ext>
            </a:extLst>
          </p:cNvPr>
          <p:cNvGrpSpPr/>
          <p:nvPr/>
        </p:nvGrpSpPr>
        <p:grpSpPr>
          <a:xfrm>
            <a:off x="3175006" y="2605642"/>
            <a:ext cx="1240193" cy="766409"/>
            <a:chOff x="3665538" y="4906964"/>
            <a:chExt cx="282576" cy="174625"/>
          </a:xfrm>
          <a:solidFill>
            <a:schemeClr val="accent2"/>
          </a:solidFill>
        </p:grpSpPr>
        <p:sp>
          <p:nvSpPr>
            <p:cNvPr id="20" name="Freeform 3368">
              <a:extLst>
                <a:ext uri="{FF2B5EF4-FFF2-40B4-BE49-F238E27FC236}">
                  <a16:creationId xmlns:a16="http://schemas.microsoft.com/office/drawing/2014/main" id="{CCD6DA66-F702-44F1-A10E-0A3B17B8B742}"/>
                </a:ext>
              </a:extLst>
            </p:cNvPr>
            <p:cNvSpPr>
              <a:spLocks/>
            </p:cNvSpPr>
            <p:nvPr/>
          </p:nvSpPr>
          <p:spPr bwMode="auto">
            <a:xfrm>
              <a:off x="3665538" y="4906964"/>
              <a:ext cx="87313" cy="173038"/>
            </a:xfrm>
            <a:custGeom>
              <a:avLst/>
              <a:gdLst>
                <a:gd name="T0" fmla="*/ 55 w 55"/>
                <a:gd name="T1" fmla="*/ 27 h 109"/>
                <a:gd name="T2" fmla="*/ 55 w 55"/>
                <a:gd name="T3" fmla="*/ 0 h 109"/>
                <a:gd name="T4" fmla="*/ 0 w 55"/>
                <a:gd name="T5" fmla="*/ 0 h 109"/>
                <a:gd name="T6" fmla="*/ 0 w 55"/>
                <a:gd name="T7" fmla="*/ 109 h 109"/>
                <a:gd name="T8" fmla="*/ 55 w 55"/>
                <a:gd name="T9" fmla="*/ 109 h 109"/>
                <a:gd name="T10" fmla="*/ 55 w 55"/>
                <a:gd name="T11" fmla="*/ 80 h 109"/>
                <a:gd name="T12" fmla="*/ 23 w 55"/>
                <a:gd name="T13" fmla="*/ 53 h 109"/>
                <a:gd name="T14" fmla="*/ 55 w 55"/>
                <a:gd name="T15" fmla="*/ 27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9">
                  <a:moveTo>
                    <a:pt x="55" y="27"/>
                  </a:moveTo>
                  <a:lnTo>
                    <a:pt x="55" y="0"/>
                  </a:lnTo>
                  <a:lnTo>
                    <a:pt x="0" y="0"/>
                  </a:lnTo>
                  <a:lnTo>
                    <a:pt x="0" y="109"/>
                  </a:lnTo>
                  <a:lnTo>
                    <a:pt x="55" y="109"/>
                  </a:lnTo>
                  <a:lnTo>
                    <a:pt x="55" y="80"/>
                  </a:lnTo>
                  <a:lnTo>
                    <a:pt x="23" y="53"/>
                  </a:lnTo>
                  <a:lnTo>
                    <a:pt x="55" y="27"/>
                  </a:lnTo>
                  <a:close/>
                </a:path>
              </a:pathLst>
            </a:custGeom>
            <a:grpFill/>
            <a:ln>
              <a:noFill/>
            </a:ln>
          </p:spPr>
          <p:txBody>
            <a:bodyPr vert="horz" wrap="square" lIns="91440" tIns="45720" rIns="91440" bIns="45720" numCol="1" anchor="t" anchorCtr="0" compatLnSpc="1">
              <a:prstTxWarp prst="textNoShape">
                <a:avLst/>
              </a:prstTxWarp>
            </a:bodyPr>
            <a:lstStyle/>
            <a:p>
              <a:endParaRPr lang="nl-NL" dirty="0">
                <a:solidFill>
                  <a:srgbClr val="3F4043"/>
                </a:solidFill>
              </a:endParaRPr>
            </a:p>
          </p:txBody>
        </p:sp>
        <p:sp>
          <p:nvSpPr>
            <p:cNvPr id="21" name="Freeform 3369">
              <a:extLst>
                <a:ext uri="{FF2B5EF4-FFF2-40B4-BE49-F238E27FC236}">
                  <a16:creationId xmlns:a16="http://schemas.microsoft.com/office/drawing/2014/main" id="{7C14B17C-7D2B-4794-BBF3-EACC4BFB29D4}"/>
                </a:ext>
              </a:extLst>
            </p:cNvPr>
            <p:cNvSpPr>
              <a:spLocks/>
            </p:cNvSpPr>
            <p:nvPr/>
          </p:nvSpPr>
          <p:spPr bwMode="auto">
            <a:xfrm>
              <a:off x="3727451" y="4962526"/>
              <a:ext cx="58738" cy="58738"/>
            </a:xfrm>
            <a:custGeom>
              <a:avLst/>
              <a:gdLst>
                <a:gd name="T0" fmla="*/ 23 w 37"/>
                <a:gd name="T1" fmla="*/ 37 h 37"/>
                <a:gd name="T2" fmla="*/ 23 w 37"/>
                <a:gd name="T3" fmla="*/ 27 h 37"/>
                <a:gd name="T4" fmla="*/ 37 w 37"/>
                <a:gd name="T5" fmla="*/ 27 h 37"/>
                <a:gd name="T6" fmla="*/ 37 w 37"/>
                <a:gd name="T7" fmla="*/ 10 h 37"/>
                <a:gd name="T8" fmla="*/ 23 w 37"/>
                <a:gd name="T9" fmla="*/ 10 h 37"/>
                <a:gd name="T10" fmla="*/ 23 w 37"/>
                <a:gd name="T11" fmla="*/ 0 h 37"/>
                <a:gd name="T12" fmla="*/ 0 w 37"/>
                <a:gd name="T13" fmla="*/ 18 h 37"/>
                <a:gd name="T14" fmla="*/ 23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23" y="37"/>
                  </a:moveTo>
                  <a:lnTo>
                    <a:pt x="23" y="27"/>
                  </a:lnTo>
                  <a:lnTo>
                    <a:pt x="37" y="27"/>
                  </a:lnTo>
                  <a:lnTo>
                    <a:pt x="37" y="10"/>
                  </a:lnTo>
                  <a:lnTo>
                    <a:pt x="23" y="10"/>
                  </a:lnTo>
                  <a:lnTo>
                    <a:pt x="23" y="0"/>
                  </a:lnTo>
                  <a:lnTo>
                    <a:pt x="0" y="18"/>
                  </a:lnTo>
                  <a:lnTo>
                    <a:pt x="23" y="37"/>
                  </a:lnTo>
                  <a:close/>
                </a:path>
              </a:pathLst>
            </a:custGeom>
            <a:grpFill/>
            <a:ln>
              <a:noFill/>
            </a:ln>
          </p:spPr>
          <p:txBody>
            <a:bodyPr vert="horz" wrap="square" lIns="91440" tIns="45720" rIns="91440" bIns="45720" numCol="1" anchor="t" anchorCtr="0" compatLnSpc="1">
              <a:prstTxWarp prst="textNoShape">
                <a:avLst/>
              </a:prstTxWarp>
            </a:bodyPr>
            <a:lstStyle/>
            <a:p>
              <a:endParaRPr lang="nl-NL" dirty="0">
                <a:solidFill>
                  <a:srgbClr val="3F4043"/>
                </a:solidFill>
              </a:endParaRPr>
            </a:p>
          </p:txBody>
        </p:sp>
        <p:sp>
          <p:nvSpPr>
            <p:cNvPr id="22" name="Freeform 3370">
              <a:extLst>
                <a:ext uri="{FF2B5EF4-FFF2-40B4-BE49-F238E27FC236}">
                  <a16:creationId xmlns:a16="http://schemas.microsoft.com/office/drawing/2014/main" id="{6AEB2825-9651-42DB-BFC0-DAD9D6924E84}"/>
                </a:ext>
              </a:extLst>
            </p:cNvPr>
            <p:cNvSpPr>
              <a:spLocks/>
            </p:cNvSpPr>
            <p:nvPr/>
          </p:nvSpPr>
          <p:spPr bwMode="auto">
            <a:xfrm>
              <a:off x="3810001" y="4933951"/>
              <a:ext cx="138113" cy="147638"/>
            </a:xfrm>
            <a:custGeom>
              <a:avLst/>
              <a:gdLst>
                <a:gd name="T0" fmla="*/ 23 w 93"/>
                <a:gd name="T1" fmla="*/ 99 h 99"/>
                <a:gd name="T2" fmla="*/ 35 w 93"/>
                <a:gd name="T3" fmla="*/ 99 h 99"/>
                <a:gd name="T4" fmla="*/ 35 w 93"/>
                <a:gd name="T5" fmla="*/ 66 h 99"/>
                <a:gd name="T6" fmla="*/ 54 w 93"/>
                <a:gd name="T7" fmla="*/ 55 h 99"/>
                <a:gd name="T8" fmla="*/ 54 w 93"/>
                <a:gd name="T9" fmla="*/ 80 h 99"/>
                <a:gd name="T10" fmla="*/ 93 w 93"/>
                <a:gd name="T11" fmla="*/ 80 h 99"/>
                <a:gd name="T12" fmla="*/ 93 w 93"/>
                <a:gd name="T13" fmla="*/ 68 h 99"/>
                <a:gd name="T14" fmla="*/ 66 w 93"/>
                <a:gd name="T15" fmla="*/ 68 h 99"/>
                <a:gd name="T16" fmla="*/ 66 w 93"/>
                <a:gd name="T17" fmla="*/ 47 h 99"/>
                <a:gd name="T18" fmla="*/ 50 w 93"/>
                <a:gd name="T19" fmla="*/ 12 h 99"/>
                <a:gd name="T20" fmla="*/ 62 w 93"/>
                <a:gd name="T21" fmla="*/ 12 h 99"/>
                <a:gd name="T22" fmla="*/ 70 w 93"/>
                <a:gd name="T23" fmla="*/ 30 h 99"/>
                <a:gd name="T24" fmla="*/ 81 w 93"/>
                <a:gd name="T25" fmla="*/ 26 h 99"/>
                <a:gd name="T26" fmla="*/ 69 w 93"/>
                <a:gd name="T27" fmla="*/ 0 h 99"/>
                <a:gd name="T28" fmla="*/ 41 w 93"/>
                <a:gd name="T29" fmla="*/ 0 h 99"/>
                <a:gd name="T30" fmla="*/ 22 w 93"/>
                <a:gd name="T31" fmla="*/ 14 h 99"/>
                <a:gd name="T32" fmla="*/ 22 w 93"/>
                <a:gd name="T33" fmla="*/ 31 h 99"/>
                <a:gd name="T34" fmla="*/ 0 w 93"/>
                <a:gd name="T35" fmla="*/ 31 h 99"/>
                <a:gd name="T36" fmla="*/ 0 w 93"/>
                <a:gd name="T37" fmla="*/ 41 h 99"/>
                <a:gd name="T38" fmla="*/ 34 w 93"/>
                <a:gd name="T39" fmla="*/ 41 h 99"/>
                <a:gd name="T40" fmla="*/ 34 w 93"/>
                <a:gd name="T41" fmla="*/ 29 h 99"/>
                <a:gd name="T42" fmla="*/ 43 w 93"/>
                <a:gd name="T43" fmla="*/ 48 h 99"/>
                <a:gd name="T44" fmla="*/ 23 w 93"/>
                <a:gd name="T45" fmla="*/ 60 h 99"/>
                <a:gd name="T46" fmla="*/ 23 w 93"/>
                <a:gd name="T4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99">
                  <a:moveTo>
                    <a:pt x="23" y="99"/>
                  </a:moveTo>
                  <a:cubicBezTo>
                    <a:pt x="35" y="99"/>
                    <a:pt x="35" y="99"/>
                    <a:pt x="35" y="99"/>
                  </a:cubicBezTo>
                  <a:cubicBezTo>
                    <a:pt x="35" y="66"/>
                    <a:pt x="35" y="66"/>
                    <a:pt x="35" y="66"/>
                  </a:cubicBezTo>
                  <a:cubicBezTo>
                    <a:pt x="54" y="55"/>
                    <a:pt x="54" y="55"/>
                    <a:pt x="54" y="55"/>
                  </a:cubicBezTo>
                  <a:cubicBezTo>
                    <a:pt x="54" y="80"/>
                    <a:pt x="54" y="80"/>
                    <a:pt x="54" y="80"/>
                  </a:cubicBezTo>
                  <a:cubicBezTo>
                    <a:pt x="93" y="80"/>
                    <a:pt x="93" y="80"/>
                    <a:pt x="93" y="80"/>
                  </a:cubicBezTo>
                  <a:cubicBezTo>
                    <a:pt x="93" y="68"/>
                    <a:pt x="93" y="68"/>
                    <a:pt x="93" y="68"/>
                  </a:cubicBezTo>
                  <a:cubicBezTo>
                    <a:pt x="66" y="68"/>
                    <a:pt x="66" y="68"/>
                    <a:pt x="66" y="68"/>
                  </a:cubicBezTo>
                  <a:cubicBezTo>
                    <a:pt x="66" y="47"/>
                    <a:pt x="66" y="47"/>
                    <a:pt x="66" y="47"/>
                  </a:cubicBezTo>
                  <a:cubicBezTo>
                    <a:pt x="50" y="12"/>
                    <a:pt x="50" y="12"/>
                    <a:pt x="50" y="12"/>
                  </a:cubicBezTo>
                  <a:cubicBezTo>
                    <a:pt x="62" y="12"/>
                    <a:pt x="62" y="12"/>
                    <a:pt x="62" y="12"/>
                  </a:cubicBezTo>
                  <a:cubicBezTo>
                    <a:pt x="70" y="30"/>
                    <a:pt x="70" y="30"/>
                    <a:pt x="70" y="30"/>
                  </a:cubicBezTo>
                  <a:cubicBezTo>
                    <a:pt x="81" y="26"/>
                    <a:pt x="81" y="26"/>
                    <a:pt x="81" y="26"/>
                  </a:cubicBezTo>
                  <a:cubicBezTo>
                    <a:pt x="69" y="0"/>
                    <a:pt x="69" y="0"/>
                    <a:pt x="69" y="0"/>
                  </a:cubicBezTo>
                  <a:cubicBezTo>
                    <a:pt x="41" y="0"/>
                    <a:pt x="41" y="0"/>
                    <a:pt x="41" y="0"/>
                  </a:cubicBezTo>
                  <a:cubicBezTo>
                    <a:pt x="41" y="10"/>
                    <a:pt x="33" y="14"/>
                    <a:pt x="22" y="14"/>
                  </a:cubicBezTo>
                  <a:cubicBezTo>
                    <a:pt x="22" y="31"/>
                    <a:pt x="22" y="31"/>
                    <a:pt x="22" y="31"/>
                  </a:cubicBezTo>
                  <a:cubicBezTo>
                    <a:pt x="0" y="31"/>
                    <a:pt x="0" y="31"/>
                    <a:pt x="0" y="31"/>
                  </a:cubicBezTo>
                  <a:cubicBezTo>
                    <a:pt x="0" y="41"/>
                    <a:pt x="0" y="41"/>
                    <a:pt x="0" y="41"/>
                  </a:cubicBezTo>
                  <a:cubicBezTo>
                    <a:pt x="34" y="41"/>
                    <a:pt x="34" y="41"/>
                    <a:pt x="34" y="41"/>
                  </a:cubicBezTo>
                  <a:cubicBezTo>
                    <a:pt x="34" y="29"/>
                    <a:pt x="34" y="29"/>
                    <a:pt x="34" y="29"/>
                  </a:cubicBezTo>
                  <a:cubicBezTo>
                    <a:pt x="43" y="48"/>
                    <a:pt x="43" y="48"/>
                    <a:pt x="43" y="48"/>
                  </a:cubicBezTo>
                  <a:cubicBezTo>
                    <a:pt x="23" y="60"/>
                    <a:pt x="23" y="60"/>
                    <a:pt x="23" y="60"/>
                  </a:cubicBezTo>
                  <a:lnTo>
                    <a:pt x="23" y="99"/>
                  </a:lnTo>
                  <a:close/>
                </a:path>
              </a:pathLst>
            </a:custGeom>
            <a:grpFill/>
            <a:ln>
              <a:noFill/>
            </a:ln>
          </p:spPr>
          <p:txBody>
            <a:bodyPr vert="horz" wrap="square" lIns="91440" tIns="45720" rIns="91440" bIns="45720" numCol="1" anchor="t" anchorCtr="0" compatLnSpc="1">
              <a:prstTxWarp prst="textNoShape">
                <a:avLst/>
              </a:prstTxWarp>
            </a:bodyPr>
            <a:lstStyle/>
            <a:p>
              <a:endParaRPr lang="nl-NL" dirty="0">
                <a:solidFill>
                  <a:srgbClr val="3F4043"/>
                </a:solidFill>
              </a:endParaRPr>
            </a:p>
          </p:txBody>
        </p:sp>
        <p:sp>
          <p:nvSpPr>
            <p:cNvPr id="23" name="Oval 3371">
              <a:extLst>
                <a:ext uri="{FF2B5EF4-FFF2-40B4-BE49-F238E27FC236}">
                  <a16:creationId xmlns:a16="http://schemas.microsoft.com/office/drawing/2014/main" id="{DA8A1A72-C5E4-4A7D-8166-4CE139FADACB}"/>
                </a:ext>
              </a:extLst>
            </p:cNvPr>
            <p:cNvSpPr>
              <a:spLocks noChangeArrowheads="1"/>
            </p:cNvSpPr>
            <p:nvPr/>
          </p:nvSpPr>
          <p:spPr bwMode="auto">
            <a:xfrm>
              <a:off x="3827463" y="4906964"/>
              <a:ext cx="36513" cy="36513"/>
            </a:xfrm>
            <a:prstGeom prst="ellipse">
              <a:avLst/>
            </a:prstGeom>
            <a:grpFill/>
            <a:ln>
              <a:noFill/>
            </a:ln>
          </p:spPr>
          <p:txBody>
            <a:bodyPr vert="horz" wrap="square" lIns="91440" tIns="45720" rIns="91440" bIns="45720" numCol="1" anchor="t" anchorCtr="0" compatLnSpc="1">
              <a:prstTxWarp prst="textNoShape">
                <a:avLst/>
              </a:prstTxWarp>
            </a:bodyPr>
            <a:lstStyle/>
            <a:p>
              <a:endParaRPr lang="nl-NL" dirty="0">
                <a:solidFill>
                  <a:srgbClr val="3F4043"/>
                </a:solidFill>
              </a:endParaRPr>
            </a:p>
          </p:txBody>
        </p:sp>
      </p:grpSp>
      <p:grpSp>
        <p:nvGrpSpPr>
          <p:cNvPr id="24" name="Groep 16">
            <a:extLst>
              <a:ext uri="{FF2B5EF4-FFF2-40B4-BE49-F238E27FC236}">
                <a16:creationId xmlns:a16="http://schemas.microsoft.com/office/drawing/2014/main" id="{C7176B05-7242-4C24-AFB3-FFDD5C4CEDDE}"/>
              </a:ext>
            </a:extLst>
          </p:cNvPr>
          <p:cNvGrpSpPr/>
          <p:nvPr/>
        </p:nvGrpSpPr>
        <p:grpSpPr>
          <a:xfrm>
            <a:off x="3268160" y="4554757"/>
            <a:ext cx="1286909" cy="1122472"/>
            <a:chOff x="3676651" y="4175126"/>
            <a:chExt cx="285750" cy="249238"/>
          </a:xfrm>
          <a:solidFill>
            <a:schemeClr val="accent6"/>
          </a:solidFill>
        </p:grpSpPr>
        <p:sp>
          <p:nvSpPr>
            <p:cNvPr id="25" name="Freeform 3353">
              <a:extLst>
                <a:ext uri="{FF2B5EF4-FFF2-40B4-BE49-F238E27FC236}">
                  <a16:creationId xmlns:a16="http://schemas.microsoft.com/office/drawing/2014/main" id="{B33A65F3-559C-45B8-8B93-B5D530E51FDE}"/>
                </a:ext>
              </a:extLst>
            </p:cNvPr>
            <p:cNvSpPr>
              <a:spLocks/>
            </p:cNvSpPr>
            <p:nvPr/>
          </p:nvSpPr>
          <p:spPr bwMode="auto">
            <a:xfrm>
              <a:off x="3676651" y="4222751"/>
              <a:ext cx="95250" cy="201613"/>
            </a:xfrm>
            <a:custGeom>
              <a:avLst/>
              <a:gdLst>
                <a:gd name="T0" fmla="*/ 55 w 64"/>
                <a:gd name="T1" fmla="*/ 27 h 135"/>
                <a:gd name="T2" fmla="*/ 43 w 64"/>
                <a:gd name="T3" fmla="*/ 27 h 135"/>
                <a:gd name="T4" fmla="*/ 43 w 64"/>
                <a:gd name="T5" fmla="*/ 15 h 135"/>
                <a:gd name="T6" fmla="*/ 55 w 64"/>
                <a:gd name="T7" fmla="*/ 15 h 135"/>
                <a:gd name="T8" fmla="*/ 55 w 64"/>
                <a:gd name="T9" fmla="*/ 5 h 135"/>
                <a:gd name="T10" fmla="*/ 43 w 64"/>
                <a:gd name="T11" fmla="*/ 5 h 135"/>
                <a:gd name="T12" fmla="*/ 43 w 64"/>
                <a:gd name="T13" fmla="*/ 0 h 135"/>
                <a:gd name="T14" fmla="*/ 30 w 64"/>
                <a:gd name="T15" fmla="*/ 0 h 135"/>
                <a:gd name="T16" fmla="*/ 30 w 64"/>
                <a:gd name="T17" fmla="*/ 5 h 135"/>
                <a:gd name="T18" fmla="*/ 22 w 64"/>
                <a:gd name="T19" fmla="*/ 5 h 135"/>
                <a:gd name="T20" fmla="*/ 0 w 64"/>
                <a:gd name="T21" fmla="*/ 28 h 135"/>
                <a:gd name="T22" fmla="*/ 5 w 64"/>
                <a:gd name="T23" fmla="*/ 28 h 135"/>
                <a:gd name="T24" fmla="*/ 30 w 64"/>
                <a:gd name="T25" fmla="*/ 15 h 135"/>
                <a:gd name="T26" fmla="*/ 30 w 64"/>
                <a:gd name="T27" fmla="*/ 27 h 135"/>
                <a:gd name="T28" fmla="*/ 22 w 64"/>
                <a:gd name="T29" fmla="*/ 27 h 135"/>
                <a:gd name="T30" fmla="*/ 13 w 64"/>
                <a:gd name="T31" fmla="*/ 36 h 135"/>
                <a:gd name="T32" fmla="*/ 13 w 64"/>
                <a:gd name="T33" fmla="*/ 68 h 135"/>
                <a:gd name="T34" fmla="*/ 13 w 64"/>
                <a:gd name="T35" fmla="*/ 126 h 135"/>
                <a:gd name="T36" fmla="*/ 13 w 64"/>
                <a:gd name="T37" fmla="*/ 135 h 135"/>
                <a:gd name="T38" fmla="*/ 22 w 64"/>
                <a:gd name="T39" fmla="*/ 135 h 135"/>
                <a:gd name="T40" fmla="*/ 55 w 64"/>
                <a:gd name="T41" fmla="*/ 135 h 135"/>
                <a:gd name="T42" fmla="*/ 64 w 64"/>
                <a:gd name="T43" fmla="*/ 135 h 135"/>
                <a:gd name="T44" fmla="*/ 64 w 64"/>
                <a:gd name="T45" fmla="*/ 126 h 135"/>
                <a:gd name="T46" fmla="*/ 64 w 64"/>
                <a:gd name="T47" fmla="*/ 68 h 135"/>
                <a:gd name="T48" fmla="*/ 64 w 64"/>
                <a:gd name="T49" fmla="*/ 36 h 135"/>
                <a:gd name="T50" fmla="*/ 55 w 64"/>
                <a:gd name="T51" fmla="*/ 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35">
                  <a:moveTo>
                    <a:pt x="55" y="27"/>
                  </a:moveTo>
                  <a:cubicBezTo>
                    <a:pt x="43" y="27"/>
                    <a:pt x="43" y="27"/>
                    <a:pt x="43" y="27"/>
                  </a:cubicBezTo>
                  <a:cubicBezTo>
                    <a:pt x="43" y="15"/>
                    <a:pt x="43" y="15"/>
                    <a:pt x="43" y="15"/>
                  </a:cubicBezTo>
                  <a:cubicBezTo>
                    <a:pt x="54" y="15"/>
                    <a:pt x="55" y="15"/>
                    <a:pt x="55" y="15"/>
                  </a:cubicBezTo>
                  <a:cubicBezTo>
                    <a:pt x="55" y="5"/>
                    <a:pt x="55" y="5"/>
                    <a:pt x="55" y="5"/>
                  </a:cubicBezTo>
                  <a:cubicBezTo>
                    <a:pt x="43" y="5"/>
                    <a:pt x="43" y="5"/>
                    <a:pt x="43" y="5"/>
                  </a:cubicBezTo>
                  <a:cubicBezTo>
                    <a:pt x="43" y="0"/>
                    <a:pt x="43" y="0"/>
                    <a:pt x="43" y="0"/>
                  </a:cubicBezTo>
                  <a:cubicBezTo>
                    <a:pt x="30" y="0"/>
                    <a:pt x="30" y="0"/>
                    <a:pt x="30" y="0"/>
                  </a:cubicBezTo>
                  <a:cubicBezTo>
                    <a:pt x="30" y="5"/>
                    <a:pt x="30" y="5"/>
                    <a:pt x="30" y="5"/>
                  </a:cubicBezTo>
                  <a:cubicBezTo>
                    <a:pt x="22" y="5"/>
                    <a:pt x="22" y="5"/>
                    <a:pt x="22" y="5"/>
                  </a:cubicBezTo>
                  <a:cubicBezTo>
                    <a:pt x="22" y="5"/>
                    <a:pt x="0" y="8"/>
                    <a:pt x="0" y="28"/>
                  </a:cubicBezTo>
                  <a:cubicBezTo>
                    <a:pt x="0" y="28"/>
                    <a:pt x="2" y="33"/>
                    <a:pt x="5" y="28"/>
                  </a:cubicBezTo>
                  <a:cubicBezTo>
                    <a:pt x="5" y="28"/>
                    <a:pt x="8" y="15"/>
                    <a:pt x="30" y="15"/>
                  </a:cubicBezTo>
                  <a:cubicBezTo>
                    <a:pt x="30" y="27"/>
                    <a:pt x="30" y="27"/>
                    <a:pt x="30" y="27"/>
                  </a:cubicBezTo>
                  <a:cubicBezTo>
                    <a:pt x="22" y="27"/>
                    <a:pt x="22" y="27"/>
                    <a:pt x="22" y="27"/>
                  </a:cubicBezTo>
                  <a:cubicBezTo>
                    <a:pt x="17" y="27"/>
                    <a:pt x="13" y="31"/>
                    <a:pt x="13" y="36"/>
                  </a:cubicBezTo>
                  <a:cubicBezTo>
                    <a:pt x="13" y="68"/>
                    <a:pt x="13" y="68"/>
                    <a:pt x="13" y="68"/>
                  </a:cubicBezTo>
                  <a:cubicBezTo>
                    <a:pt x="13" y="126"/>
                    <a:pt x="13" y="126"/>
                    <a:pt x="13" y="126"/>
                  </a:cubicBezTo>
                  <a:cubicBezTo>
                    <a:pt x="13" y="135"/>
                    <a:pt x="13" y="135"/>
                    <a:pt x="13" y="135"/>
                  </a:cubicBezTo>
                  <a:cubicBezTo>
                    <a:pt x="22" y="135"/>
                    <a:pt x="22" y="135"/>
                    <a:pt x="22" y="135"/>
                  </a:cubicBezTo>
                  <a:cubicBezTo>
                    <a:pt x="55" y="135"/>
                    <a:pt x="55" y="135"/>
                    <a:pt x="55" y="135"/>
                  </a:cubicBezTo>
                  <a:cubicBezTo>
                    <a:pt x="64" y="135"/>
                    <a:pt x="64" y="135"/>
                    <a:pt x="64" y="135"/>
                  </a:cubicBezTo>
                  <a:cubicBezTo>
                    <a:pt x="64" y="126"/>
                    <a:pt x="64" y="126"/>
                    <a:pt x="64" y="126"/>
                  </a:cubicBezTo>
                  <a:cubicBezTo>
                    <a:pt x="64" y="68"/>
                    <a:pt x="64" y="68"/>
                    <a:pt x="64" y="68"/>
                  </a:cubicBezTo>
                  <a:cubicBezTo>
                    <a:pt x="64" y="36"/>
                    <a:pt x="64" y="36"/>
                    <a:pt x="64" y="36"/>
                  </a:cubicBezTo>
                  <a:cubicBezTo>
                    <a:pt x="64" y="31"/>
                    <a:pt x="60" y="27"/>
                    <a:pt x="55"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nl-NL" dirty="0">
                <a:solidFill>
                  <a:srgbClr val="3F4043"/>
                </a:solidFill>
              </a:endParaRPr>
            </a:p>
          </p:txBody>
        </p:sp>
        <p:sp>
          <p:nvSpPr>
            <p:cNvPr id="26" name="Freeform 3354">
              <a:extLst>
                <a:ext uri="{FF2B5EF4-FFF2-40B4-BE49-F238E27FC236}">
                  <a16:creationId xmlns:a16="http://schemas.microsoft.com/office/drawing/2014/main" id="{F9E1395B-7C97-49A9-B37E-DE466DB9A260}"/>
                </a:ext>
              </a:extLst>
            </p:cNvPr>
            <p:cNvSpPr>
              <a:spLocks/>
            </p:cNvSpPr>
            <p:nvPr/>
          </p:nvSpPr>
          <p:spPr bwMode="auto">
            <a:xfrm>
              <a:off x="3843338" y="4200526"/>
              <a:ext cx="119063" cy="155575"/>
            </a:xfrm>
            <a:custGeom>
              <a:avLst/>
              <a:gdLst>
                <a:gd name="T0" fmla="*/ 10 w 81"/>
                <a:gd name="T1" fmla="*/ 104 h 104"/>
                <a:gd name="T2" fmla="*/ 26 w 81"/>
                <a:gd name="T3" fmla="*/ 56 h 104"/>
                <a:gd name="T4" fmla="*/ 51 w 81"/>
                <a:gd name="T5" fmla="*/ 0 h 104"/>
                <a:gd name="T6" fmla="*/ 37 w 81"/>
                <a:gd name="T7" fmla="*/ 75 h 104"/>
                <a:gd name="T8" fmla="*/ 10 w 81"/>
                <a:gd name="T9" fmla="*/ 104 h 104"/>
              </a:gdLst>
              <a:ahLst/>
              <a:cxnLst>
                <a:cxn ang="0">
                  <a:pos x="T0" y="T1"/>
                </a:cxn>
                <a:cxn ang="0">
                  <a:pos x="T2" y="T3"/>
                </a:cxn>
                <a:cxn ang="0">
                  <a:pos x="T4" y="T5"/>
                </a:cxn>
                <a:cxn ang="0">
                  <a:pos x="T6" y="T7"/>
                </a:cxn>
                <a:cxn ang="0">
                  <a:pos x="T8" y="T9"/>
                </a:cxn>
              </a:cxnLst>
              <a:rect l="0" t="0" r="r" b="b"/>
              <a:pathLst>
                <a:path w="81" h="104">
                  <a:moveTo>
                    <a:pt x="10" y="104"/>
                  </a:moveTo>
                  <a:cubicBezTo>
                    <a:pt x="10" y="104"/>
                    <a:pt x="0" y="85"/>
                    <a:pt x="26" y="56"/>
                  </a:cubicBezTo>
                  <a:cubicBezTo>
                    <a:pt x="26" y="56"/>
                    <a:pt x="60" y="24"/>
                    <a:pt x="51" y="0"/>
                  </a:cubicBezTo>
                  <a:cubicBezTo>
                    <a:pt x="51" y="0"/>
                    <a:pt x="81" y="34"/>
                    <a:pt x="37" y="75"/>
                  </a:cubicBezTo>
                  <a:cubicBezTo>
                    <a:pt x="37" y="75"/>
                    <a:pt x="9" y="92"/>
                    <a:pt x="10"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nl-NL" dirty="0">
                <a:solidFill>
                  <a:srgbClr val="3F4043"/>
                </a:solidFill>
              </a:endParaRPr>
            </a:p>
          </p:txBody>
        </p:sp>
        <p:sp>
          <p:nvSpPr>
            <p:cNvPr id="27" name="Freeform 3355">
              <a:extLst>
                <a:ext uri="{FF2B5EF4-FFF2-40B4-BE49-F238E27FC236}">
                  <a16:creationId xmlns:a16="http://schemas.microsoft.com/office/drawing/2014/main" id="{5493066E-665C-4C3B-AA05-31F74B30AD08}"/>
                </a:ext>
              </a:extLst>
            </p:cNvPr>
            <p:cNvSpPr>
              <a:spLocks/>
            </p:cNvSpPr>
            <p:nvPr/>
          </p:nvSpPr>
          <p:spPr bwMode="auto">
            <a:xfrm>
              <a:off x="3783013" y="4235451"/>
              <a:ext cx="46038" cy="109538"/>
            </a:xfrm>
            <a:custGeom>
              <a:avLst/>
              <a:gdLst>
                <a:gd name="T0" fmla="*/ 6 w 31"/>
                <a:gd name="T1" fmla="*/ 0 h 74"/>
                <a:gd name="T2" fmla="*/ 19 w 31"/>
                <a:gd name="T3" fmla="*/ 33 h 74"/>
                <a:gd name="T4" fmla="*/ 31 w 31"/>
                <a:gd name="T5" fmla="*/ 74 h 74"/>
                <a:gd name="T6" fmla="*/ 5 w 31"/>
                <a:gd name="T7" fmla="*/ 27 h 74"/>
                <a:gd name="T8" fmla="*/ 6 w 31"/>
                <a:gd name="T9" fmla="*/ 0 h 74"/>
              </a:gdLst>
              <a:ahLst/>
              <a:cxnLst>
                <a:cxn ang="0">
                  <a:pos x="T0" y="T1"/>
                </a:cxn>
                <a:cxn ang="0">
                  <a:pos x="T2" y="T3"/>
                </a:cxn>
                <a:cxn ang="0">
                  <a:pos x="T4" y="T5"/>
                </a:cxn>
                <a:cxn ang="0">
                  <a:pos x="T6" y="T7"/>
                </a:cxn>
                <a:cxn ang="0">
                  <a:pos x="T8" y="T9"/>
                </a:cxn>
              </a:cxnLst>
              <a:rect l="0" t="0" r="r" b="b"/>
              <a:pathLst>
                <a:path w="31" h="74">
                  <a:moveTo>
                    <a:pt x="6" y="0"/>
                  </a:moveTo>
                  <a:cubicBezTo>
                    <a:pt x="6" y="0"/>
                    <a:pt x="20" y="6"/>
                    <a:pt x="19" y="33"/>
                  </a:cubicBezTo>
                  <a:cubicBezTo>
                    <a:pt x="19" y="33"/>
                    <a:pt x="15" y="65"/>
                    <a:pt x="31" y="74"/>
                  </a:cubicBezTo>
                  <a:cubicBezTo>
                    <a:pt x="31" y="74"/>
                    <a:pt x="0" y="69"/>
                    <a:pt x="5" y="27"/>
                  </a:cubicBezTo>
                  <a:cubicBezTo>
                    <a:pt x="5" y="27"/>
                    <a:pt x="12" y="6"/>
                    <a:pt x="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nl-NL" dirty="0">
                <a:solidFill>
                  <a:srgbClr val="3F4043"/>
                </a:solidFill>
              </a:endParaRPr>
            </a:p>
          </p:txBody>
        </p:sp>
        <p:sp>
          <p:nvSpPr>
            <p:cNvPr id="28" name="Freeform 3356">
              <a:extLst>
                <a:ext uri="{FF2B5EF4-FFF2-40B4-BE49-F238E27FC236}">
                  <a16:creationId xmlns:a16="http://schemas.microsoft.com/office/drawing/2014/main" id="{71D96DA8-7294-4AFE-B0DA-68B8A8D88770}"/>
                </a:ext>
              </a:extLst>
            </p:cNvPr>
            <p:cNvSpPr>
              <a:spLocks/>
            </p:cNvSpPr>
            <p:nvPr/>
          </p:nvSpPr>
          <p:spPr bwMode="auto">
            <a:xfrm>
              <a:off x="3810001" y="4175126"/>
              <a:ext cx="74613" cy="184150"/>
            </a:xfrm>
            <a:custGeom>
              <a:avLst/>
              <a:gdLst>
                <a:gd name="T0" fmla="*/ 26 w 50"/>
                <a:gd name="T1" fmla="*/ 125 h 125"/>
                <a:gd name="T2" fmla="*/ 12 w 50"/>
                <a:gd name="T3" fmla="*/ 69 h 125"/>
                <a:gd name="T4" fmla="*/ 0 w 50"/>
                <a:gd name="T5" fmla="*/ 0 h 125"/>
                <a:gd name="T6" fmla="*/ 33 w 50"/>
                <a:gd name="T7" fmla="*/ 81 h 125"/>
                <a:gd name="T8" fmla="*/ 26 w 50"/>
                <a:gd name="T9" fmla="*/ 125 h 125"/>
              </a:gdLst>
              <a:ahLst/>
              <a:cxnLst>
                <a:cxn ang="0">
                  <a:pos x="T0" y="T1"/>
                </a:cxn>
                <a:cxn ang="0">
                  <a:pos x="T2" y="T3"/>
                </a:cxn>
                <a:cxn ang="0">
                  <a:pos x="T4" y="T5"/>
                </a:cxn>
                <a:cxn ang="0">
                  <a:pos x="T6" y="T7"/>
                </a:cxn>
                <a:cxn ang="0">
                  <a:pos x="T8" y="T9"/>
                </a:cxn>
              </a:cxnLst>
              <a:rect l="0" t="0" r="r" b="b"/>
              <a:pathLst>
                <a:path w="50" h="125">
                  <a:moveTo>
                    <a:pt x="26" y="125"/>
                  </a:moveTo>
                  <a:cubicBezTo>
                    <a:pt x="26" y="125"/>
                    <a:pt x="5" y="113"/>
                    <a:pt x="12" y="69"/>
                  </a:cubicBezTo>
                  <a:cubicBezTo>
                    <a:pt x="12" y="69"/>
                    <a:pt x="24" y="17"/>
                    <a:pt x="0" y="0"/>
                  </a:cubicBezTo>
                  <a:cubicBezTo>
                    <a:pt x="0" y="0"/>
                    <a:pt x="50" y="14"/>
                    <a:pt x="33" y="81"/>
                  </a:cubicBezTo>
                  <a:cubicBezTo>
                    <a:pt x="33" y="81"/>
                    <a:pt x="18" y="115"/>
                    <a:pt x="26"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nl-NL" dirty="0">
                <a:solidFill>
                  <a:srgbClr val="3F4043"/>
                </a:solidFill>
              </a:endParaRPr>
            </a:p>
          </p:txBody>
        </p:sp>
      </p:grpSp>
      <p:grpSp>
        <p:nvGrpSpPr>
          <p:cNvPr id="29" name="Group 103">
            <a:extLst>
              <a:ext uri="{FF2B5EF4-FFF2-40B4-BE49-F238E27FC236}">
                <a16:creationId xmlns:a16="http://schemas.microsoft.com/office/drawing/2014/main" id="{58ACA6C9-C4BD-4C26-9739-1DD5580777B4}"/>
              </a:ext>
            </a:extLst>
          </p:cNvPr>
          <p:cNvGrpSpPr/>
          <p:nvPr/>
        </p:nvGrpSpPr>
        <p:grpSpPr>
          <a:xfrm>
            <a:off x="7903220" y="2639086"/>
            <a:ext cx="840483" cy="724743"/>
            <a:chOff x="3405188" y="352425"/>
            <a:chExt cx="484188" cy="417513"/>
          </a:xfrm>
          <a:solidFill>
            <a:schemeClr val="accent5"/>
          </a:solidFill>
        </p:grpSpPr>
        <p:sp>
          <p:nvSpPr>
            <p:cNvPr id="30" name="Freeform 109">
              <a:extLst>
                <a:ext uri="{FF2B5EF4-FFF2-40B4-BE49-F238E27FC236}">
                  <a16:creationId xmlns:a16="http://schemas.microsoft.com/office/drawing/2014/main" id="{3B64550C-A86B-4C3D-A3FB-C2ADD2E1A11F}"/>
                </a:ext>
              </a:extLst>
            </p:cNvPr>
            <p:cNvSpPr>
              <a:spLocks/>
            </p:cNvSpPr>
            <p:nvPr/>
          </p:nvSpPr>
          <p:spPr bwMode="auto">
            <a:xfrm>
              <a:off x="3540125" y="352425"/>
              <a:ext cx="201613" cy="88900"/>
            </a:xfrm>
            <a:custGeom>
              <a:avLst/>
              <a:gdLst>
                <a:gd name="T0" fmla="*/ 71 w 80"/>
                <a:gd name="T1" fmla="*/ 0 h 35"/>
                <a:gd name="T2" fmla="*/ 9 w 80"/>
                <a:gd name="T3" fmla="*/ 0 h 35"/>
                <a:gd name="T4" fmla="*/ 0 w 80"/>
                <a:gd name="T5" fmla="*/ 9 h 35"/>
                <a:gd name="T6" fmla="*/ 0 w 80"/>
                <a:gd name="T7" fmla="*/ 35 h 35"/>
                <a:gd name="T8" fmla="*/ 7 w 80"/>
                <a:gd name="T9" fmla="*/ 35 h 35"/>
                <a:gd name="T10" fmla="*/ 7 w 80"/>
                <a:gd name="T11" fmla="*/ 9 h 35"/>
                <a:gd name="T12" fmla="*/ 9 w 80"/>
                <a:gd name="T13" fmla="*/ 7 h 35"/>
                <a:gd name="T14" fmla="*/ 71 w 80"/>
                <a:gd name="T15" fmla="*/ 7 h 35"/>
                <a:gd name="T16" fmla="*/ 73 w 80"/>
                <a:gd name="T17" fmla="*/ 9 h 35"/>
                <a:gd name="T18" fmla="*/ 73 w 80"/>
                <a:gd name="T19" fmla="*/ 35 h 35"/>
                <a:gd name="T20" fmla="*/ 80 w 80"/>
                <a:gd name="T21" fmla="*/ 35 h 35"/>
                <a:gd name="T22" fmla="*/ 80 w 80"/>
                <a:gd name="T23" fmla="*/ 9 h 35"/>
                <a:gd name="T24" fmla="*/ 71 w 80"/>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35">
                  <a:moveTo>
                    <a:pt x="71" y="0"/>
                  </a:moveTo>
                  <a:cubicBezTo>
                    <a:pt x="9" y="0"/>
                    <a:pt x="9" y="0"/>
                    <a:pt x="9" y="0"/>
                  </a:cubicBezTo>
                  <a:cubicBezTo>
                    <a:pt x="4" y="0"/>
                    <a:pt x="0" y="4"/>
                    <a:pt x="0" y="9"/>
                  </a:cubicBezTo>
                  <a:cubicBezTo>
                    <a:pt x="0" y="35"/>
                    <a:pt x="0" y="35"/>
                    <a:pt x="0" y="35"/>
                  </a:cubicBezTo>
                  <a:cubicBezTo>
                    <a:pt x="7" y="35"/>
                    <a:pt x="7" y="35"/>
                    <a:pt x="7" y="35"/>
                  </a:cubicBezTo>
                  <a:cubicBezTo>
                    <a:pt x="7" y="9"/>
                    <a:pt x="7" y="9"/>
                    <a:pt x="7" y="9"/>
                  </a:cubicBezTo>
                  <a:cubicBezTo>
                    <a:pt x="7" y="8"/>
                    <a:pt x="8" y="7"/>
                    <a:pt x="9" y="7"/>
                  </a:cubicBezTo>
                  <a:cubicBezTo>
                    <a:pt x="71" y="7"/>
                    <a:pt x="71" y="7"/>
                    <a:pt x="71" y="7"/>
                  </a:cubicBezTo>
                  <a:cubicBezTo>
                    <a:pt x="72" y="7"/>
                    <a:pt x="73" y="8"/>
                    <a:pt x="73" y="9"/>
                  </a:cubicBezTo>
                  <a:cubicBezTo>
                    <a:pt x="73" y="35"/>
                    <a:pt x="73" y="35"/>
                    <a:pt x="73" y="35"/>
                  </a:cubicBezTo>
                  <a:cubicBezTo>
                    <a:pt x="80" y="35"/>
                    <a:pt x="80" y="35"/>
                    <a:pt x="80" y="35"/>
                  </a:cubicBezTo>
                  <a:cubicBezTo>
                    <a:pt x="80" y="9"/>
                    <a:pt x="80" y="9"/>
                    <a:pt x="80" y="9"/>
                  </a:cubicBezTo>
                  <a:cubicBezTo>
                    <a:pt x="80" y="4"/>
                    <a:pt x="76"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1" dirty="0">
                <a:solidFill>
                  <a:srgbClr val="3F4043"/>
                </a:solidFill>
              </a:endParaRPr>
            </a:p>
          </p:txBody>
        </p:sp>
        <p:sp>
          <p:nvSpPr>
            <p:cNvPr id="31" name="Freeform 110">
              <a:extLst>
                <a:ext uri="{FF2B5EF4-FFF2-40B4-BE49-F238E27FC236}">
                  <a16:creationId xmlns:a16="http://schemas.microsoft.com/office/drawing/2014/main" id="{BF6B55EC-32FE-4BB3-A4F3-1C1857680C3A}"/>
                </a:ext>
              </a:extLst>
            </p:cNvPr>
            <p:cNvSpPr>
              <a:spLocks/>
            </p:cNvSpPr>
            <p:nvPr/>
          </p:nvSpPr>
          <p:spPr bwMode="auto">
            <a:xfrm>
              <a:off x="3405188" y="511175"/>
              <a:ext cx="484188" cy="258763"/>
            </a:xfrm>
            <a:custGeom>
              <a:avLst/>
              <a:gdLst>
                <a:gd name="T0" fmla="*/ 157 w 191"/>
                <a:gd name="T1" fmla="*/ 7 h 102"/>
                <a:gd name="T2" fmla="*/ 143 w 191"/>
                <a:gd name="T3" fmla="*/ 7 h 102"/>
                <a:gd name="T4" fmla="*/ 135 w 191"/>
                <a:gd name="T5" fmla="*/ 0 h 102"/>
                <a:gd name="T6" fmla="*/ 51 w 191"/>
                <a:gd name="T7" fmla="*/ 0 h 102"/>
                <a:gd name="T8" fmla="*/ 43 w 191"/>
                <a:gd name="T9" fmla="*/ 7 h 102"/>
                <a:gd name="T10" fmla="*/ 29 w 191"/>
                <a:gd name="T11" fmla="*/ 7 h 102"/>
                <a:gd name="T12" fmla="*/ 22 w 191"/>
                <a:gd name="T13" fmla="*/ 0 h 102"/>
                <a:gd name="T14" fmla="*/ 0 w 191"/>
                <a:gd name="T15" fmla="*/ 0 h 102"/>
                <a:gd name="T16" fmla="*/ 0 w 191"/>
                <a:gd name="T17" fmla="*/ 84 h 102"/>
                <a:gd name="T18" fmla="*/ 18 w 191"/>
                <a:gd name="T19" fmla="*/ 102 h 102"/>
                <a:gd name="T20" fmla="*/ 172 w 191"/>
                <a:gd name="T21" fmla="*/ 102 h 102"/>
                <a:gd name="T22" fmla="*/ 191 w 191"/>
                <a:gd name="T23" fmla="*/ 84 h 102"/>
                <a:gd name="T24" fmla="*/ 191 w 191"/>
                <a:gd name="T25" fmla="*/ 0 h 102"/>
                <a:gd name="T26" fmla="*/ 165 w 191"/>
                <a:gd name="T27" fmla="*/ 0 h 102"/>
                <a:gd name="T28" fmla="*/ 157 w 191"/>
                <a:gd name="T2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02">
                  <a:moveTo>
                    <a:pt x="157" y="7"/>
                  </a:moveTo>
                  <a:cubicBezTo>
                    <a:pt x="143" y="7"/>
                    <a:pt x="143" y="7"/>
                    <a:pt x="143" y="7"/>
                  </a:cubicBezTo>
                  <a:cubicBezTo>
                    <a:pt x="139" y="7"/>
                    <a:pt x="135" y="4"/>
                    <a:pt x="135" y="0"/>
                  </a:cubicBezTo>
                  <a:cubicBezTo>
                    <a:pt x="51" y="0"/>
                    <a:pt x="51" y="0"/>
                    <a:pt x="51" y="0"/>
                  </a:cubicBezTo>
                  <a:cubicBezTo>
                    <a:pt x="51" y="4"/>
                    <a:pt x="48" y="7"/>
                    <a:pt x="43" y="7"/>
                  </a:cubicBezTo>
                  <a:cubicBezTo>
                    <a:pt x="29" y="7"/>
                    <a:pt x="29" y="7"/>
                    <a:pt x="29" y="7"/>
                  </a:cubicBezTo>
                  <a:cubicBezTo>
                    <a:pt x="25" y="7"/>
                    <a:pt x="22" y="4"/>
                    <a:pt x="22" y="0"/>
                  </a:cubicBezTo>
                  <a:cubicBezTo>
                    <a:pt x="0" y="0"/>
                    <a:pt x="0" y="0"/>
                    <a:pt x="0" y="0"/>
                  </a:cubicBezTo>
                  <a:cubicBezTo>
                    <a:pt x="0" y="84"/>
                    <a:pt x="0" y="84"/>
                    <a:pt x="0" y="84"/>
                  </a:cubicBezTo>
                  <a:cubicBezTo>
                    <a:pt x="0" y="94"/>
                    <a:pt x="8" y="102"/>
                    <a:pt x="18" y="102"/>
                  </a:cubicBezTo>
                  <a:cubicBezTo>
                    <a:pt x="172" y="102"/>
                    <a:pt x="172" y="102"/>
                    <a:pt x="172" y="102"/>
                  </a:cubicBezTo>
                  <a:cubicBezTo>
                    <a:pt x="182" y="102"/>
                    <a:pt x="191" y="94"/>
                    <a:pt x="191" y="84"/>
                  </a:cubicBezTo>
                  <a:cubicBezTo>
                    <a:pt x="191" y="0"/>
                    <a:pt x="191" y="0"/>
                    <a:pt x="191" y="0"/>
                  </a:cubicBezTo>
                  <a:cubicBezTo>
                    <a:pt x="165" y="0"/>
                    <a:pt x="165" y="0"/>
                    <a:pt x="165" y="0"/>
                  </a:cubicBezTo>
                  <a:cubicBezTo>
                    <a:pt x="165" y="4"/>
                    <a:pt x="161" y="7"/>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1" dirty="0">
                <a:solidFill>
                  <a:srgbClr val="3F4043"/>
                </a:solidFill>
              </a:endParaRPr>
            </a:p>
          </p:txBody>
        </p:sp>
        <p:sp>
          <p:nvSpPr>
            <p:cNvPr id="32" name="Freeform 111">
              <a:extLst>
                <a:ext uri="{FF2B5EF4-FFF2-40B4-BE49-F238E27FC236}">
                  <a16:creationId xmlns:a16="http://schemas.microsoft.com/office/drawing/2014/main" id="{CD682EB7-F5EE-457B-8BAD-4C65DA2D89DE}"/>
                </a:ext>
              </a:extLst>
            </p:cNvPr>
            <p:cNvSpPr>
              <a:spLocks/>
            </p:cNvSpPr>
            <p:nvPr/>
          </p:nvSpPr>
          <p:spPr bwMode="auto">
            <a:xfrm>
              <a:off x="3405188" y="420688"/>
              <a:ext cx="484188" cy="69850"/>
            </a:xfrm>
            <a:custGeom>
              <a:avLst/>
              <a:gdLst>
                <a:gd name="T0" fmla="*/ 172 w 191"/>
                <a:gd name="T1" fmla="*/ 0 h 28"/>
                <a:gd name="T2" fmla="*/ 18 w 191"/>
                <a:gd name="T3" fmla="*/ 0 h 28"/>
                <a:gd name="T4" fmla="*/ 0 w 191"/>
                <a:gd name="T5" fmla="*/ 18 h 28"/>
                <a:gd name="T6" fmla="*/ 0 w 191"/>
                <a:gd name="T7" fmla="*/ 28 h 28"/>
                <a:gd name="T8" fmla="*/ 22 w 191"/>
                <a:gd name="T9" fmla="*/ 28 h 28"/>
                <a:gd name="T10" fmla="*/ 22 w 191"/>
                <a:gd name="T11" fmla="*/ 24 h 28"/>
                <a:gd name="T12" fmla="*/ 29 w 191"/>
                <a:gd name="T13" fmla="*/ 17 h 28"/>
                <a:gd name="T14" fmla="*/ 43 w 191"/>
                <a:gd name="T15" fmla="*/ 17 h 28"/>
                <a:gd name="T16" fmla="*/ 51 w 191"/>
                <a:gd name="T17" fmla="*/ 24 h 28"/>
                <a:gd name="T18" fmla="*/ 51 w 191"/>
                <a:gd name="T19" fmla="*/ 28 h 28"/>
                <a:gd name="T20" fmla="*/ 135 w 191"/>
                <a:gd name="T21" fmla="*/ 28 h 28"/>
                <a:gd name="T22" fmla="*/ 135 w 191"/>
                <a:gd name="T23" fmla="*/ 24 h 28"/>
                <a:gd name="T24" fmla="*/ 143 w 191"/>
                <a:gd name="T25" fmla="*/ 17 h 28"/>
                <a:gd name="T26" fmla="*/ 157 w 191"/>
                <a:gd name="T27" fmla="*/ 17 h 28"/>
                <a:gd name="T28" fmla="*/ 165 w 191"/>
                <a:gd name="T29" fmla="*/ 24 h 28"/>
                <a:gd name="T30" fmla="*/ 165 w 191"/>
                <a:gd name="T31" fmla="*/ 28 h 28"/>
                <a:gd name="T32" fmla="*/ 191 w 191"/>
                <a:gd name="T33" fmla="*/ 28 h 28"/>
                <a:gd name="T34" fmla="*/ 191 w 191"/>
                <a:gd name="T35" fmla="*/ 18 h 28"/>
                <a:gd name="T36" fmla="*/ 172 w 191"/>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28">
                  <a:moveTo>
                    <a:pt x="172" y="0"/>
                  </a:moveTo>
                  <a:cubicBezTo>
                    <a:pt x="18" y="0"/>
                    <a:pt x="18" y="0"/>
                    <a:pt x="18" y="0"/>
                  </a:cubicBezTo>
                  <a:cubicBezTo>
                    <a:pt x="8" y="0"/>
                    <a:pt x="0" y="8"/>
                    <a:pt x="0" y="18"/>
                  </a:cubicBezTo>
                  <a:cubicBezTo>
                    <a:pt x="0" y="28"/>
                    <a:pt x="0" y="28"/>
                    <a:pt x="0" y="28"/>
                  </a:cubicBezTo>
                  <a:cubicBezTo>
                    <a:pt x="22" y="28"/>
                    <a:pt x="22" y="28"/>
                    <a:pt x="22" y="28"/>
                  </a:cubicBezTo>
                  <a:cubicBezTo>
                    <a:pt x="22" y="24"/>
                    <a:pt x="22" y="24"/>
                    <a:pt x="22" y="24"/>
                  </a:cubicBezTo>
                  <a:cubicBezTo>
                    <a:pt x="22" y="20"/>
                    <a:pt x="25" y="17"/>
                    <a:pt x="29" y="17"/>
                  </a:cubicBezTo>
                  <a:cubicBezTo>
                    <a:pt x="43" y="17"/>
                    <a:pt x="43" y="17"/>
                    <a:pt x="43" y="17"/>
                  </a:cubicBezTo>
                  <a:cubicBezTo>
                    <a:pt x="48" y="17"/>
                    <a:pt x="51" y="20"/>
                    <a:pt x="51" y="24"/>
                  </a:cubicBezTo>
                  <a:cubicBezTo>
                    <a:pt x="51" y="28"/>
                    <a:pt x="51" y="28"/>
                    <a:pt x="51" y="28"/>
                  </a:cubicBezTo>
                  <a:cubicBezTo>
                    <a:pt x="135" y="28"/>
                    <a:pt x="135" y="28"/>
                    <a:pt x="135" y="28"/>
                  </a:cubicBezTo>
                  <a:cubicBezTo>
                    <a:pt x="135" y="24"/>
                    <a:pt x="135" y="24"/>
                    <a:pt x="135" y="24"/>
                  </a:cubicBezTo>
                  <a:cubicBezTo>
                    <a:pt x="135" y="20"/>
                    <a:pt x="139" y="17"/>
                    <a:pt x="143" y="17"/>
                  </a:cubicBezTo>
                  <a:cubicBezTo>
                    <a:pt x="157" y="17"/>
                    <a:pt x="157" y="17"/>
                    <a:pt x="157" y="17"/>
                  </a:cubicBezTo>
                  <a:cubicBezTo>
                    <a:pt x="161" y="17"/>
                    <a:pt x="165" y="20"/>
                    <a:pt x="165" y="24"/>
                  </a:cubicBezTo>
                  <a:cubicBezTo>
                    <a:pt x="165" y="28"/>
                    <a:pt x="165" y="28"/>
                    <a:pt x="165" y="28"/>
                  </a:cubicBezTo>
                  <a:cubicBezTo>
                    <a:pt x="191" y="28"/>
                    <a:pt x="191" y="28"/>
                    <a:pt x="191" y="28"/>
                  </a:cubicBezTo>
                  <a:cubicBezTo>
                    <a:pt x="191" y="18"/>
                    <a:pt x="191" y="18"/>
                    <a:pt x="191" y="18"/>
                  </a:cubicBezTo>
                  <a:cubicBezTo>
                    <a:pt x="191" y="8"/>
                    <a:pt x="182"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1" dirty="0">
                <a:solidFill>
                  <a:srgbClr val="3F4043"/>
                </a:solidFill>
              </a:endParaRPr>
            </a:p>
          </p:txBody>
        </p:sp>
      </p:grpSp>
      <p:grpSp>
        <p:nvGrpSpPr>
          <p:cNvPr id="33" name="Group 32">
            <a:extLst>
              <a:ext uri="{FF2B5EF4-FFF2-40B4-BE49-F238E27FC236}">
                <a16:creationId xmlns:a16="http://schemas.microsoft.com/office/drawing/2014/main" id="{45A8307C-E03A-47BE-814F-394312479D7C}"/>
              </a:ext>
            </a:extLst>
          </p:cNvPr>
          <p:cNvGrpSpPr/>
          <p:nvPr/>
        </p:nvGrpSpPr>
        <p:grpSpPr>
          <a:xfrm>
            <a:off x="7828556" y="4653017"/>
            <a:ext cx="923873" cy="1037875"/>
            <a:chOff x="7519536" y="1513521"/>
            <a:chExt cx="911996" cy="1024533"/>
          </a:xfrm>
          <a:solidFill>
            <a:schemeClr val="accent1"/>
          </a:solidFill>
        </p:grpSpPr>
        <p:sp>
          <p:nvSpPr>
            <p:cNvPr id="34" name="Freeform 7">
              <a:extLst>
                <a:ext uri="{FF2B5EF4-FFF2-40B4-BE49-F238E27FC236}">
                  <a16:creationId xmlns:a16="http://schemas.microsoft.com/office/drawing/2014/main" id="{09A5312F-FD90-44A5-8583-2E30FB87A9E9}"/>
                </a:ext>
              </a:extLst>
            </p:cNvPr>
            <p:cNvSpPr>
              <a:spLocks noEditPoints="1"/>
            </p:cNvSpPr>
            <p:nvPr/>
          </p:nvSpPr>
          <p:spPr bwMode="auto">
            <a:xfrm>
              <a:off x="7613747" y="1674297"/>
              <a:ext cx="754234" cy="653473"/>
            </a:xfrm>
            <a:custGeom>
              <a:avLst/>
              <a:gdLst>
                <a:gd name="T0" fmla="*/ 2126 w 3796"/>
                <a:gd name="T1" fmla="*/ 2448 h 3484"/>
                <a:gd name="T2" fmla="*/ 2315 w 3796"/>
                <a:gd name="T3" fmla="*/ 3341 h 3484"/>
                <a:gd name="T4" fmla="*/ 2116 w 3796"/>
                <a:gd name="T5" fmla="*/ 3417 h 3484"/>
                <a:gd name="T6" fmla="*/ 1526 w 3796"/>
                <a:gd name="T7" fmla="*/ 3483 h 3484"/>
                <a:gd name="T8" fmla="*/ 788 w 3796"/>
                <a:gd name="T9" fmla="*/ 3348 h 3484"/>
                <a:gd name="T10" fmla="*/ 935 w 3796"/>
                <a:gd name="T11" fmla="*/ 2490 h 3484"/>
                <a:gd name="T12" fmla="*/ 2105 w 3796"/>
                <a:gd name="T13" fmla="*/ 1837 h 3484"/>
                <a:gd name="T14" fmla="*/ 2909 w 3796"/>
                <a:gd name="T15" fmla="*/ 2026 h 3484"/>
                <a:gd name="T16" fmla="*/ 3054 w 3796"/>
                <a:gd name="T17" fmla="*/ 2878 h 3484"/>
                <a:gd name="T18" fmla="*/ 2812 w 3796"/>
                <a:gd name="T19" fmla="*/ 2966 h 3484"/>
                <a:gd name="T20" fmla="*/ 2408 w 3796"/>
                <a:gd name="T21" fmla="*/ 2737 h 3484"/>
                <a:gd name="T22" fmla="*/ 2059 w 3796"/>
                <a:gd name="T23" fmla="*/ 2273 h 3484"/>
                <a:gd name="T24" fmla="*/ 2101 w 3796"/>
                <a:gd name="T25" fmla="*/ 1892 h 3484"/>
                <a:gd name="T26" fmla="*/ 1046 w 3796"/>
                <a:gd name="T27" fmla="*/ 2050 h 3484"/>
                <a:gd name="T28" fmla="*/ 883 w 3796"/>
                <a:gd name="T29" fmla="*/ 2390 h 3484"/>
                <a:gd name="T30" fmla="*/ 680 w 3796"/>
                <a:gd name="T31" fmla="*/ 3016 h 3484"/>
                <a:gd name="T32" fmla="*/ 0 w 3796"/>
                <a:gd name="T33" fmla="*/ 2878 h 3484"/>
                <a:gd name="T34" fmla="*/ 189 w 3796"/>
                <a:gd name="T35" fmla="*/ 1984 h 3484"/>
                <a:gd name="T36" fmla="*/ 3222 w 3796"/>
                <a:gd name="T37" fmla="*/ 1385 h 3484"/>
                <a:gd name="T38" fmla="*/ 3685 w 3796"/>
                <a:gd name="T39" fmla="*/ 1621 h 3484"/>
                <a:gd name="T40" fmla="*/ 3763 w 3796"/>
                <a:gd name="T41" fmla="*/ 2440 h 3484"/>
                <a:gd name="T42" fmla="*/ 3499 w 3796"/>
                <a:gd name="T43" fmla="*/ 2526 h 3484"/>
                <a:gd name="T44" fmla="*/ 3130 w 3796"/>
                <a:gd name="T45" fmla="*/ 2220 h 3484"/>
                <a:gd name="T46" fmla="*/ 2738 w 3796"/>
                <a:gd name="T47" fmla="*/ 1793 h 3484"/>
                <a:gd name="T48" fmla="*/ 2845 w 3796"/>
                <a:gd name="T49" fmla="*/ 1385 h 3484"/>
                <a:gd name="T50" fmla="*/ 1919 w 3796"/>
                <a:gd name="T51" fmla="*/ 1564 h 3484"/>
                <a:gd name="T52" fmla="*/ 1947 w 3796"/>
                <a:gd name="T53" fmla="*/ 2032 h 3484"/>
                <a:gd name="T54" fmla="*/ 1552 w 3796"/>
                <a:gd name="T55" fmla="*/ 2270 h 3484"/>
                <a:gd name="T56" fmla="*/ 1155 w 3796"/>
                <a:gd name="T57" fmla="*/ 2032 h 3484"/>
                <a:gd name="T58" fmla="*/ 1183 w 3796"/>
                <a:gd name="T59" fmla="*/ 1564 h 3484"/>
                <a:gd name="T60" fmla="*/ 1322 w 3796"/>
                <a:gd name="T61" fmla="*/ 1008 h 3484"/>
                <a:gd name="T62" fmla="*/ 1763 w 3796"/>
                <a:gd name="T63" fmla="*/ 1307 h 3484"/>
                <a:gd name="T64" fmla="*/ 1296 w 3796"/>
                <a:gd name="T65" fmla="*/ 1329 h 3484"/>
                <a:gd name="T66" fmla="*/ 2293 w 3796"/>
                <a:gd name="T67" fmla="*/ 909 h 3484"/>
                <a:gd name="T68" fmla="*/ 2688 w 3796"/>
                <a:gd name="T69" fmla="*/ 1146 h 3484"/>
                <a:gd name="T70" fmla="*/ 2660 w 3796"/>
                <a:gd name="T71" fmla="*/ 1614 h 3484"/>
                <a:gd name="T72" fmla="*/ 2242 w 3796"/>
                <a:gd name="T73" fmla="*/ 1803 h 3484"/>
                <a:gd name="T74" fmla="*/ 1971 w 3796"/>
                <a:gd name="T75" fmla="*/ 1458 h 3484"/>
                <a:gd name="T76" fmla="*/ 1960 w 3796"/>
                <a:gd name="T77" fmla="*/ 1056 h 3484"/>
                <a:gd name="T78" fmla="*/ 821 w 3796"/>
                <a:gd name="T79" fmla="*/ 912 h 3484"/>
                <a:gd name="T80" fmla="*/ 1183 w 3796"/>
                <a:gd name="T81" fmla="*/ 1195 h 3484"/>
                <a:gd name="T82" fmla="*/ 1035 w 3796"/>
                <a:gd name="T83" fmla="*/ 1619 h 3484"/>
                <a:gd name="T84" fmla="*/ 654 w 3796"/>
                <a:gd name="T85" fmla="*/ 1793 h 3484"/>
                <a:gd name="T86" fmla="*/ 330 w 3796"/>
                <a:gd name="T87" fmla="*/ 1467 h 3484"/>
                <a:gd name="T88" fmla="*/ 467 w 3796"/>
                <a:gd name="T89" fmla="*/ 1022 h 3484"/>
                <a:gd name="T90" fmla="*/ 3142 w 3796"/>
                <a:gd name="T91" fmla="*/ 470 h 3484"/>
                <a:gd name="T92" fmla="*/ 3466 w 3796"/>
                <a:gd name="T93" fmla="*/ 794 h 3484"/>
                <a:gd name="T94" fmla="*/ 3330 w 3796"/>
                <a:gd name="T95" fmla="*/ 1241 h 3484"/>
                <a:gd name="T96" fmla="*/ 2886 w 3796"/>
                <a:gd name="T97" fmla="*/ 1330 h 3484"/>
                <a:gd name="T98" fmla="*/ 2629 w 3796"/>
                <a:gd name="T99" fmla="*/ 931 h 3484"/>
                <a:gd name="T100" fmla="*/ 2778 w 3796"/>
                <a:gd name="T101" fmla="*/ 536 h 3484"/>
                <a:gd name="T102" fmla="*/ 1692 w 3796"/>
                <a:gd name="T103" fmla="*/ 28 h 3484"/>
                <a:gd name="T104" fmla="*/ 2002 w 3796"/>
                <a:gd name="T105" fmla="*/ 375 h 3484"/>
                <a:gd name="T106" fmla="*/ 1873 w 3796"/>
                <a:gd name="T107" fmla="*/ 831 h 3484"/>
                <a:gd name="T108" fmla="*/ 1417 w 3796"/>
                <a:gd name="T109" fmla="*/ 962 h 3484"/>
                <a:gd name="T110" fmla="*/ 1070 w 3796"/>
                <a:gd name="T111" fmla="*/ 651 h 3484"/>
                <a:gd name="T112" fmla="*/ 1149 w 3796"/>
                <a:gd name="T113" fmla="*/ 183 h 3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96" h="3484">
                  <a:moveTo>
                    <a:pt x="1360" y="2300"/>
                  </a:moveTo>
                  <a:lnTo>
                    <a:pt x="1742" y="2300"/>
                  </a:lnTo>
                  <a:lnTo>
                    <a:pt x="1804" y="2303"/>
                  </a:lnTo>
                  <a:lnTo>
                    <a:pt x="1864" y="2313"/>
                  </a:lnTo>
                  <a:lnTo>
                    <a:pt x="1923" y="2330"/>
                  </a:lnTo>
                  <a:lnTo>
                    <a:pt x="1978" y="2351"/>
                  </a:lnTo>
                  <a:lnTo>
                    <a:pt x="2031" y="2379"/>
                  </a:lnTo>
                  <a:lnTo>
                    <a:pt x="2080" y="2411"/>
                  </a:lnTo>
                  <a:lnTo>
                    <a:pt x="2126" y="2448"/>
                  </a:lnTo>
                  <a:lnTo>
                    <a:pt x="2167" y="2490"/>
                  </a:lnTo>
                  <a:lnTo>
                    <a:pt x="2204" y="2536"/>
                  </a:lnTo>
                  <a:lnTo>
                    <a:pt x="2236" y="2585"/>
                  </a:lnTo>
                  <a:lnTo>
                    <a:pt x="2264" y="2638"/>
                  </a:lnTo>
                  <a:lnTo>
                    <a:pt x="2286" y="2693"/>
                  </a:lnTo>
                  <a:lnTo>
                    <a:pt x="2302" y="2752"/>
                  </a:lnTo>
                  <a:lnTo>
                    <a:pt x="2311" y="2812"/>
                  </a:lnTo>
                  <a:lnTo>
                    <a:pt x="2315" y="2874"/>
                  </a:lnTo>
                  <a:lnTo>
                    <a:pt x="2315" y="3341"/>
                  </a:lnTo>
                  <a:lnTo>
                    <a:pt x="2312" y="3341"/>
                  </a:lnTo>
                  <a:lnTo>
                    <a:pt x="2282" y="3356"/>
                  </a:lnTo>
                  <a:lnTo>
                    <a:pt x="2275" y="3359"/>
                  </a:lnTo>
                  <a:lnTo>
                    <a:pt x="2264" y="3365"/>
                  </a:lnTo>
                  <a:lnTo>
                    <a:pt x="2246" y="3372"/>
                  </a:lnTo>
                  <a:lnTo>
                    <a:pt x="2222" y="3382"/>
                  </a:lnTo>
                  <a:lnTo>
                    <a:pt x="2192" y="3393"/>
                  </a:lnTo>
                  <a:lnTo>
                    <a:pt x="2157" y="3404"/>
                  </a:lnTo>
                  <a:lnTo>
                    <a:pt x="2116" y="3417"/>
                  </a:lnTo>
                  <a:lnTo>
                    <a:pt x="2070" y="3430"/>
                  </a:lnTo>
                  <a:lnTo>
                    <a:pt x="2018" y="3441"/>
                  </a:lnTo>
                  <a:lnTo>
                    <a:pt x="1961" y="3453"/>
                  </a:lnTo>
                  <a:lnTo>
                    <a:pt x="1900" y="3463"/>
                  </a:lnTo>
                  <a:lnTo>
                    <a:pt x="1832" y="3471"/>
                  </a:lnTo>
                  <a:lnTo>
                    <a:pt x="1759" y="3478"/>
                  </a:lnTo>
                  <a:lnTo>
                    <a:pt x="1683" y="3483"/>
                  </a:lnTo>
                  <a:lnTo>
                    <a:pt x="1600" y="3484"/>
                  </a:lnTo>
                  <a:lnTo>
                    <a:pt x="1526" y="3483"/>
                  </a:lnTo>
                  <a:lnTo>
                    <a:pt x="1450" y="3479"/>
                  </a:lnTo>
                  <a:lnTo>
                    <a:pt x="1369" y="3472"/>
                  </a:lnTo>
                  <a:lnTo>
                    <a:pt x="1285" y="3463"/>
                  </a:lnTo>
                  <a:lnTo>
                    <a:pt x="1199" y="3449"/>
                  </a:lnTo>
                  <a:lnTo>
                    <a:pt x="1109" y="3433"/>
                  </a:lnTo>
                  <a:lnTo>
                    <a:pt x="1016" y="3412"/>
                  </a:lnTo>
                  <a:lnTo>
                    <a:pt x="919" y="3387"/>
                  </a:lnTo>
                  <a:lnTo>
                    <a:pt x="820" y="3358"/>
                  </a:lnTo>
                  <a:lnTo>
                    <a:pt x="788" y="3348"/>
                  </a:lnTo>
                  <a:lnTo>
                    <a:pt x="786" y="3341"/>
                  </a:lnTo>
                  <a:lnTo>
                    <a:pt x="786" y="2874"/>
                  </a:lnTo>
                  <a:lnTo>
                    <a:pt x="790" y="2812"/>
                  </a:lnTo>
                  <a:lnTo>
                    <a:pt x="800" y="2752"/>
                  </a:lnTo>
                  <a:lnTo>
                    <a:pt x="816" y="2693"/>
                  </a:lnTo>
                  <a:lnTo>
                    <a:pt x="838" y="2638"/>
                  </a:lnTo>
                  <a:lnTo>
                    <a:pt x="866" y="2585"/>
                  </a:lnTo>
                  <a:lnTo>
                    <a:pt x="898" y="2536"/>
                  </a:lnTo>
                  <a:lnTo>
                    <a:pt x="935" y="2490"/>
                  </a:lnTo>
                  <a:lnTo>
                    <a:pt x="976" y="2448"/>
                  </a:lnTo>
                  <a:lnTo>
                    <a:pt x="1022" y="2411"/>
                  </a:lnTo>
                  <a:lnTo>
                    <a:pt x="1071" y="2379"/>
                  </a:lnTo>
                  <a:lnTo>
                    <a:pt x="1124" y="2351"/>
                  </a:lnTo>
                  <a:lnTo>
                    <a:pt x="1179" y="2330"/>
                  </a:lnTo>
                  <a:lnTo>
                    <a:pt x="1238" y="2313"/>
                  </a:lnTo>
                  <a:lnTo>
                    <a:pt x="1298" y="2303"/>
                  </a:lnTo>
                  <a:lnTo>
                    <a:pt x="1360" y="2300"/>
                  </a:lnTo>
                  <a:close/>
                  <a:moveTo>
                    <a:pt x="2105" y="1837"/>
                  </a:moveTo>
                  <a:lnTo>
                    <a:pt x="2483" y="1837"/>
                  </a:lnTo>
                  <a:lnTo>
                    <a:pt x="2545" y="1840"/>
                  </a:lnTo>
                  <a:lnTo>
                    <a:pt x="2606" y="1849"/>
                  </a:lnTo>
                  <a:lnTo>
                    <a:pt x="2664" y="1866"/>
                  </a:lnTo>
                  <a:lnTo>
                    <a:pt x="2720" y="1887"/>
                  </a:lnTo>
                  <a:lnTo>
                    <a:pt x="2772" y="1915"/>
                  </a:lnTo>
                  <a:lnTo>
                    <a:pt x="2822" y="1947"/>
                  </a:lnTo>
                  <a:lnTo>
                    <a:pt x="2868" y="1984"/>
                  </a:lnTo>
                  <a:lnTo>
                    <a:pt x="2909" y="2026"/>
                  </a:lnTo>
                  <a:lnTo>
                    <a:pt x="2946" y="2072"/>
                  </a:lnTo>
                  <a:lnTo>
                    <a:pt x="2979" y="2122"/>
                  </a:lnTo>
                  <a:lnTo>
                    <a:pt x="3006" y="2174"/>
                  </a:lnTo>
                  <a:lnTo>
                    <a:pt x="3028" y="2230"/>
                  </a:lnTo>
                  <a:lnTo>
                    <a:pt x="3044" y="2288"/>
                  </a:lnTo>
                  <a:lnTo>
                    <a:pt x="3054" y="2349"/>
                  </a:lnTo>
                  <a:lnTo>
                    <a:pt x="3057" y="2411"/>
                  </a:lnTo>
                  <a:lnTo>
                    <a:pt x="3057" y="2878"/>
                  </a:lnTo>
                  <a:lnTo>
                    <a:pt x="3054" y="2878"/>
                  </a:lnTo>
                  <a:lnTo>
                    <a:pt x="3024" y="2893"/>
                  </a:lnTo>
                  <a:lnTo>
                    <a:pt x="3018" y="2895"/>
                  </a:lnTo>
                  <a:lnTo>
                    <a:pt x="3005" y="2901"/>
                  </a:lnTo>
                  <a:lnTo>
                    <a:pt x="2988" y="2909"/>
                  </a:lnTo>
                  <a:lnTo>
                    <a:pt x="2964" y="2918"/>
                  </a:lnTo>
                  <a:lnTo>
                    <a:pt x="2934" y="2930"/>
                  </a:lnTo>
                  <a:lnTo>
                    <a:pt x="2898" y="2941"/>
                  </a:lnTo>
                  <a:lnTo>
                    <a:pt x="2858" y="2954"/>
                  </a:lnTo>
                  <a:lnTo>
                    <a:pt x="2812" y="2966"/>
                  </a:lnTo>
                  <a:lnTo>
                    <a:pt x="2760" y="2978"/>
                  </a:lnTo>
                  <a:lnTo>
                    <a:pt x="2702" y="2990"/>
                  </a:lnTo>
                  <a:lnTo>
                    <a:pt x="2640" y="2999"/>
                  </a:lnTo>
                  <a:lnTo>
                    <a:pt x="2572" y="3008"/>
                  </a:lnTo>
                  <a:lnTo>
                    <a:pt x="2499" y="3015"/>
                  </a:lnTo>
                  <a:lnTo>
                    <a:pt x="2422" y="3019"/>
                  </a:lnTo>
                  <a:lnTo>
                    <a:pt x="2422" y="2875"/>
                  </a:lnTo>
                  <a:lnTo>
                    <a:pt x="2418" y="2805"/>
                  </a:lnTo>
                  <a:lnTo>
                    <a:pt x="2408" y="2737"/>
                  </a:lnTo>
                  <a:lnTo>
                    <a:pt x="2391" y="2671"/>
                  </a:lnTo>
                  <a:lnTo>
                    <a:pt x="2368" y="2608"/>
                  </a:lnTo>
                  <a:lnTo>
                    <a:pt x="2338" y="2548"/>
                  </a:lnTo>
                  <a:lnTo>
                    <a:pt x="2303" y="2491"/>
                  </a:lnTo>
                  <a:lnTo>
                    <a:pt x="2264" y="2439"/>
                  </a:lnTo>
                  <a:lnTo>
                    <a:pt x="2219" y="2390"/>
                  </a:lnTo>
                  <a:lnTo>
                    <a:pt x="2169" y="2346"/>
                  </a:lnTo>
                  <a:lnTo>
                    <a:pt x="2116" y="2306"/>
                  </a:lnTo>
                  <a:lnTo>
                    <a:pt x="2059" y="2273"/>
                  </a:lnTo>
                  <a:lnTo>
                    <a:pt x="1999" y="2244"/>
                  </a:lnTo>
                  <a:lnTo>
                    <a:pt x="1935" y="2222"/>
                  </a:lnTo>
                  <a:lnTo>
                    <a:pt x="1971" y="2184"/>
                  </a:lnTo>
                  <a:lnTo>
                    <a:pt x="2005" y="2141"/>
                  </a:lnTo>
                  <a:lnTo>
                    <a:pt x="2032" y="2098"/>
                  </a:lnTo>
                  <a:lnTo>
                    <a:pt x="2056" y="2049"/>
                  </a:lnTo>
                  <a:lnTo>
                    <a:pt x="2077" y="1999"/>
                  </a:lnTo>
                  <a:lnTo>
                    <a:pt x="2091" y="1947"/>
                  </a:lnTo>
                  <a:lnTo>
                    <a:pt x="2101" y="1892"/>
                  </a:lnTo>
                  <a:lnTo>
                    <a:pt x="2105" y="1837"/>
                  </a:lnTo>
                  <a:close/>
                  <a:moveTo>
                    <a:pt x="574" y="1837"/>
                  </a:moveTo>
                  <a:lnTo>
                    <a:pt x="954" y="1837"/>
                  </a:lnTo>
                  <a:lnTo>
                    <a:pt x="975" y="1838"/>
                  </a:lnTo>
                  <a:lnTo>
                    <a:pt x="997" y="1839"/>
                  </a:lnTo>
                  <a:lnTo>
                    <a:pt x="1001" y="1894"/>
                  </a:lnTo>
                  <a:lnTo>
                    <a:pt x="1011" y="1949"/>
                  </a:lnTo>
                  <a:lnTo>
                    <a:pt x="1026" y="2001"/>
                  </a:lnTo>
                  <a:lnTo>
                    <a:pt x="1046" y="2050"/>
                  </a:lnTo>
                  <a:lnTo>
                    <a:pt x="1070" y="2098"/>
                  </a:lnTo>
                  <a:lnTo>
                    <a:pt x="1099" y="2143"/>
                  </a:lnTo>
                  <a:lnTo>
                    <a:pt x="1131" y="2184"/>
                  </a:lnTo>
                  <a:lnTo>
                    <a:pt x="1167" y="2222"/>
                  </a:lnTo>
                  <a:lnTo>
                    <a:pt x="1103" y="2244"/>
                  </a:lnTo>
                  <a:lnTo>
                    <a:pt x="1043" y="2273"/>
                  </a:lnTo>
                  <a:lnTo>
                    <a:pt x="986" y="2306"/>
                  </a:lnTo>
                  <a:lnTo>
                    <a:pt x="933" y="2346"/>
                  </a:lnTo>
                  <a:lnTo>
                    <a:pt x="883" y="2390"/>
                  </a:lnTo>
                  <a:lnTo>
                    <a:pt x="838" y="2438"/>
                  </a:lnTo>
                  <a:lnTo>
                    <a:pt x="799" y="2491"/>
                  </a:lnTo>
                  <a:lnTo>
                    <a:pt x="763" y="2548"/>
                  </a:lnTo>
                  <a:lnTo>
                    <a:pt x="734" y="2608"/>
                  </a:lnTo>
                  <a:lnTo>
                    <a:pt x="711" y="2671"/>
                  </a:lnTo>
                  <a:lnTo>
                    <a:pt x="694" y="2737"/>
                  </a:lnTo>
                  <a:lnTo>
                    <a:pt x="684" y="2805"/>
                  </a:lnTo>
                  <a:lnTo>
                    <a:pt x="680" y="2875"/>
                  </a:lnTo>
                  <a:lnTo>
                    <a:pt x="680" y="3016"/>
                  </a:lnTo>
                  <a:lnTo>
                    <a:pt x="597" y="3011"/>
                  </a:lnTo>
                  <a:lnTo>
                    <a:pt x="512" y="3000"/>
                  </a:lnTo>
                  <a:lnTo>
                    <a:pt x="423" y="2987"/>
                  </a:lnTo>
                  <a:lnTo>
                    <a:pt x="330" y="2971"/>
                  </a:lnTo>
                  <a:lnTo>
                    <a:pt x="234" y="2951"/>
                  </a:lnTo>
                  <a:lnTo>
                    <a:pt x="136" y="2925"/>
                  </a:lnTo>
                  <a:lnTo>
                    <a:pt x="33" y="2895"/>
                  </a:lnTo>
                  <a:lnTo>
                    <a:pt x="1" y="2885"/>
                  </a:lnTo>
                  <a:lnTo>
                    <a:pt x="0" y="2878"/>
                  </a:lnTo>
                  <a:lnTo>
                    <a:pt x="0" y="2411"/>
                  </a:lnTo>
                  <a:lnTo>
                    <a:pt x="3" y="2349"/>
                  </a:lnTo>
                  <a:lnTo>
                    <a:pt x="14" y="2288"/>
                  </a:lnTo>
                  <a:lnTo>
                    <a:pt x="29" y="2230"/>
                  </a:lnTo>
                  <a:lnTo>
                    <a:pt x="51" y="2174"/>
                  </a:lnTo>
                  <a:lnTo>
                    <a:pt x="78" y="2122"/>
                  </a:lnTo>
                  <a:lnTo>
                    <a:pt x="111" y="2072"/>
                  </a:lnTo>
                  <a:lnTo>
                    <a:pt x="148" y="2026"/>
                  </a:lnTo>
                  <a:lnTo>
                    <a:pt x="189" y="1984"/>
                  </a:lnTo>
                  <a:lnTo>
                    <a:pt x="235" y="1947"/>
                  </a:lnTo>
                  <a:lnTo>
                    <a:pt x="285" y="1915"/>
                  </a:lnTo>
                  <a:lnTo>
                    <a:pt x="337" y="1887"/>
                  </a:lnTo>
                  <a:lnTo>
                    <a:pt x="393" y="1866"/>
                  </a:lnTo>
                  <a:lnTo>
                    <a:pt x="451" y="1849"/>
                  </a:lnTo>
                  <a:lnTo>
                    <a:pt x="512" y="1840"/>
                  </a:lnTo>
                  <a:lnTo>
                    <a:pt x="574" y="1837"/>
                  </a:lnTo>
                  <a:close/>
                  <a:moveTo>
                    <a:pt x="2845" y="1385"/>
                  </a:moveTo>
                  <a:lnTo>
                    <a:pt x="3222" y="1385"/>
                  </a:lnTo>
                  <a:lnTo>
                    <a:pt x="3284" y="1388"/>
                  </a:lnTo>
                  <a:lnTo>
                    <a:pt x="3345" y="1398"/>
                  </a:lnTo>
                  <a:lnTo>
                    <a:pt x="3403" y="1414"/>
                  </a:lnTo>
                  <a:lnTo>
                    <a:pt x="3459" y="1436"/>
                  </a:lnTo>
                  <a:lnTo>
                    <a:pt x="3511" y="1464"/>
                  </a:lnTo>
                  <a:lnTo>
                    <a:pt x="3561" y="1496"/>
                  </a:lnTo>
                  <a:lnTo>
                    <a:pt x="3607" y="1533"/>
                  </a:lnTo>
                  <a:lnTo>
                    <a:pt x="3648" y="1575"/>
                  </a:lnTo>
                  <a:lnTo>
                    <a:pt x="3685" y="1621"/>
                  </a:lnTo>
                  <a:lnTo>
                    <a:pt x="3718" y="1669"/>
                  </a:lnTo>
                  <a:lnTo>
                    <a:pt x="3745" y="1722"/>
                  </a:lnTo>
                  <a:lnTo>
                    <a:pt x="3767" y="1778"/>
                  </a:lnTo>
                  <a:lnTo>
                    <a:pt x="3783" y="1837"/>
                  </a:lnTo>
                  <a:lnTo>
                    <a:pt x="3792" y="1897"/>
                  </a:lnTo>
                  <a:lnTo>
                    <a:pt x="3796" y="1960"/>
                  </a:lnTo>
                  <a:lnTo>
                    <a:pt x="3796" y="2425"/>
                  </a:lnTo>
                  <a:lnTo>
                    <a:pt x="3792" y="2425"/>
                  </a:lnTo>
                  <a:lnTo>
                    <a:pt x="3763" y="2440"/>
                  </a:lnTo>
                  <a:lnTo>
                    <a:pt x="3757" y="2444"/>
                  </a:lnTo>
                  <a:lnTo>
                    <a:pt x="3745" y="2450"/>
                  </a:lnTo>
                  <a:lnTo>
                    <a:pt x="3727" y="2458"/>
                  </a:lnTo>
                  <a:lnTo>
                    <a:pt x="3703" y="2467"/>
                  </a:lnTo>
                  <a:lnTo>
                    <a:pt x="3673" y="2477"/>
                  </a:lnTo>
                  <a:lnTo>
                    <a:pt x="3638" y="2489"/>
                  </a:lnTo>
                  <a:lnTo>
                    <a:pt x="3597" y="2502"/>
                  </a:lnTo>
                  <a:lnTo>
                    <a:pt x="3550" y="2514"/>
                  </a:lnTo>
                  <a:lnTo>
                    <a:pt x="3499" y="2526"/>
                  </a:lnTo>
                  <a:lnTo>
                    <a:pt x="3441" y="2537"/>
                  </a:lnTo>
                  <a:lnTo>
                    <a:pt x="3379" y="2548"/>
                  </a:lnTo>
                  <a:lnTo>
                    <a:pt x="3312" y="2557"/>
                  </a:lnTo>
                  <a:lnTo>
                    <a:pt x="3239" y="2563"/>
                  </a:lnTo>
                  <a:lnTo>
                    <a:pt x="3161" y="2567"/>
                  </a:lnTo>
                  <a:lnTo>
                    <a:pt x="3161" y="2424"/>
                  </a:lnTo>
                  <a:lnTo>
                    <a:pt x="3157" y="2354"/>
                  </a:lnTo>
                  <a:lnTo>
                    <a:pt x="3147" y="2286"/>
                  </a:lnTo>
                  <a:lnTo>
                    <a:pt x="3130" y="2220"/>
                  </a:lnTo>
                  <a:lnTo>
                    <a:pt x="3107" y="2156"/>
                  </a:lnTo>
                  <a:lnTo>
                    <a:pt x="3078" y="2096"/>
                  </a:lnTo>
                  <a:lnTo>
                    <a:pt x="3042" y="2040"/>
                  </a:lnTo>
                  <a:lnTo>
                    <a:pt x="3003" y="1987"/>
                  </a:lnTo>
                  <a:lnTo>
                    <a:pt x="2958" y="1938"/>
                  </a:lnTo>
                  <a:lnTo>
                    <a:pt x="2908" y="1894"/>
                  </a:lnTo>
                  <a:lnTo>
                    <a:pt x="2855" y="1855"/>
                  </a:lnTo>
                  <a:lnTo>
                    <a:pt x="2799" y="1821"/>
                  </a:lnTo>
                  <a:lnTo>
                    <a:pt x="2738" y="1793"/>
                  </a:lnTo>
                  <a:lnTo>
                    <a:pt x="2674" y="1770"/>
                  </a:lnTo>
                  <a:lnTo>
                    <a:pt x="2711" y="1732"/>
                  </a:lnTo>
                  <a:lnTo>
                    <a:pt x="2743" y="1690"/>
                  </a:lnTo>
                  <a:lnTo>
                    <a:pt x="2772" y="1645"/>
                  </a:lnTo>
                  <a:lnTo>
                    <a:pt x="2797" y="1598"/>
                  </a:lnTo>
                  <a:lnTo>
                    <a:pt x="2816" y="1547"/>
                  </a:lnTo>
                  <a:lnTo>
                    <a:pt x="2831" y="1495"/>
                  </a:lnTo>
                  <a:lnTo>
                    <a:pt x="2840" y="1441"/>
                  </a:lnTo>
                  <a:lnTo>
                    <a:pt x="2845" y="1385"/>
                  </a:lnTo>
                  <a:close/>
                  <a:moveTo>
                    <a:pt x="1552" y="1372"/>
                  </a:moveTo>
                  <a:lnTo>
                    <a:pt x="1607" y="1375"/>
                  </a:lnTo>
                  <a:lnTo>
                    <a:pt x="1661" y="1385"/>
                  </a:lnTo>
                  <a:lnTo>
                    <a:pt x="1713" y="1402"/>
                  </a:lnTo>
                  <a:lnTo>
                    <a:pt x="1761" y="1425"/>
                  </a:lnTo>
                  <a:lnTo>
                    <a:pt x="1807" y="1452"/>
                  </a:lnTo>
                  <a:lnTo>
                    <a:pt x="1849" y="1485"/>
                  </a:lnTo>
                  <a:lnTo>
                    <a:pt x="1886" y="1523"/>
                  </a:lnTo>
                  <a:lnTo>
                    <a:pt x="1919" y="1564"/>
                  </a:lnTo>
                  <a:lnTo>
                    <a:pt x="1947" y="1609"/>
                  </a:lnTo>
                  <a:lnTo>
                    <a:pt x="1969" y="1658"/>
                  </a:lnTo>
                  <a:lnTo>
                    <a:pt x="1986" y="1710"/>
                  </a:lnTo>
                  <a:lnTo>
                    <a:pt x="1995" y="1764"/>
                  </a:lnTo>
                  <a:lnTo>
                    <a:pt x="1999" y="1821"/>
                  </a:lnTo>
                  <a:lnTo>
                    <a:pt x="1995" y="1877"/>
                  </a:lnTo>
                  <a:lnTo>
                    <a:pt x="1986" y="1931"/>
                  </a:lnTo>
                  <a:lnTo>
                    <a:pt x="1969" y="1983"/>
                  </a:lnTo>
                  <a:lnTo>
                    <a:pt x="1947" y="2032"/>
                  </a:lnTo>
                  <a:lnTo>
                    <a:pt x="1919" y="2077"/>
                  </a:lnTo>
                  <a:lnTo>
                    <a:pt x="1886" y="2118"/>
                  </a:lnTo>
                  <a:lnTo>
                    <a:pt x="1849" y="2156"/>
                  </a:lnTo>
                  <a:lnTo>
                    <a:pt x="1807" y="2189"/>
                  </a:lnTo>
                  <a:lnTo>
                    <a:pt x="1761" y="2216"/>
                  </a:lnTo>
                  <a:lnTo>
                    <a:pt x="1713" y="2239"/>
                  </a:lnTo>
                  <a:lnTo>
                    <a:pt x="1661" y="2256"/>
                  </a:lnTo>
                  <a:lnTo>
                    <a:pt x="1607" y="2266"/>
                  </a:lnTo>
                  <a:lnTo>
                    <a:pt x="1552" y="2270"/>
                  </a:lnTo>
                  <a:lnTo>
                    <a:pt x="1495" y="2266"/>
                  </a:lnTo>
                  <a:lnTo>
                    <a:pt x="1441" y="2256"/>
                  </a:lnTo>
                  <a:lnTo>
                    <a:pt x="1389" y="2239"/>
                  </a:lnTo>
                  <a:lnTo>
                    <a:pt x="1341" y="2216"/>
                  </a:lnTo>
                  <a:lnTo>
                    <a:pt x="1295" y="2189"/>
                  </a:lnTo>
                  <a:lnTo>
                    <a:pt x="1253" y="2156"/>
                  </a:lnTo>
                  <a:lnTo>
                    <a:pt x="1216" y="2118"/>
                  </a:lnTo>
                  <a:lnTo>
                    <a:pt x="1183" y="2077"/>
                  </a:lnTo>
                  <a:lnTo>
                    <a:pt x="1155" y="2032"/>
                  </a:lnTo>
                  <a:lnTo>
                    <a:pt x="1133" y="1983"/>
                  </a:lnTo>
                  <a:lnTo>
                    <a:pt x="1116" y="1931"/>
                  </a:lnTo>
                  <a:lnTo>
                    <a:pt x="1105" y="1877"/>
                  </a:lnTo>
                  <a:lnTo>
                    <a:pt x="1102" y="1821"/>
                  </a:lnTo>
                  <a:lnTo>
                    <a:pt x="1105" y="1764"/>
                  </a:lnTo>
                  <a:lnTo>
                    <a:pt x="1116" y="1710"/>
                  </a:lnTo>
                  <a:lnTo>
                    <a:pt x="1133" y="1658"/>
                  </a:lnTo>
                  <a:lnTo>
                    <a:pt x="1155" y="1609"/>
                  </a:lnTo>
                  <a:lnTo>
                    <a:pt x="1183" y="1564"/>
                  </a:lnTo>
                  <a:lnTo>
                    <a:pt x="1216" y="1523"/>
                  </a:lnTo>
                  <a:lnTo>
                    <a:pt x="1253" y="1485"/>
                  </a:lnTo>
                  <a:lnTo>
                    <a:pt x="1295" y="1452"/>
                  </a:lnTo>
                  <a:lnTo>
                    <a:pt x="1341" y="1425"/>
                  </a:lnTo>
                  <a:lnTo>
                    <a:pt x="1389" y="1402"/>
                  </a:lnTo>
                  <a:lnTo>
                    <a:pt x="1441" y="1385"/>
                  </a:lnTo>
                  <a:lnTo>
                    <a:pt x="1495" y="1375"/>
                  </a:lnTo>
                  <a:lnTo>
                    <a:pt x="1552" y="1372"/>
                  </a:lnTo>
                  <a:close/>
                  <a:moveTo>
                    <a:pt x="1322" y="1008"/>
                  </a:moveTo>
                  <a:lnTo>
                    <a:pt x="1735" y="1008"/>
                  </a:lnTo>
                  <a:lnTo>
                    <a:pt x="1799" y="1011"/>
                  </a:lnTo>
                  <a:lnTo>
                    <a:pt x="1863" y="1021"/>
                  </a:lnTo>
                  <a:lnTo>
                    <a:pt x="1835" y="1063"/>
                  </a:lnTo>
                  <a:lnTo>
                    <a:pt x="1812" y="1107"/>
                  </a:lnTo>
                  <a:lnTo>
                    <a:pt x="1792" y="1155"/>
                  </a:lnTo>
                  <a:lnTo>
                    <a:pt x="1778" y="1203"/>
                  </a:lnTo>
                  <a:lnTo>
                    <a:pt x="1767" y="1254"/>
                  </a:lnTo>
                  <a:lnTo>
                    <a:pt x="1763" y="1307"/>
                  </a:lnTo>
                  <a:lnTo>
                    <a:pt x="1713" y="1287"/>
                  </a:lnTo>
                  <a:lnTo>
                    <a:pt x="1661" y="1275"/>
                  </a:lnTo>
                  <a:lnTo>
                    <a:pt x="1607" y="1265"/>
                  </a:lnTo>
                  <a:lnTo>
                    <a:pt x="1552" y="1263"/>
                  </a:lnTo>
                  <a:lnTo>
                    <a:pt x="1496" y="1265"/>
                  </a:lnTo>
                  <a:lnTo>
                    <a:pt x="1443" y="1273"/>
                  </a:lnTo>
                  <a:lnTo>
                    <a:pt x="1391" y="1287"/>
                  </a:lnTo>
                  <a:lnTo>
                    <a:pt x="1343" y="1306"/>
                  </a:lnTo>
                  <a:lnTo>
                    <a:pt x="1296" y="1329"/>
                  </a:lnTo>
                  <a:lnTo>
                    <a:pt x="1292" y="1272"/>
                  </a:lnTo>
                  <a:lnTo>
                    <a:pt x="1283" y="1217"/>
                  </a:lnTo>
                  <a:lnTo>
                    <a:pt x="1268" y="1164"/>
                  </a:lnTo>
                  <a:lnTo>
                    <a:pt x="1248" y="1114"/>
                  </a:lnTo>
                  <a:lnTo>
                    <a:pt x="1224" y="1066"/>
                  </a:lnTo>
                  <a:lnTo>
                    <a:pt x="1195" y="1021"/>
                  </a:lnTo>
                  <a:lnTo>
                    <a:pt x="1258" y="1011"/>
                  </a:lnTo>
                  <a:lnTo>
                    <a:pt x="1322" y="1008"/>
                  </a:lnTo>
                  <a:close/>
                  <a:moveTo>
                    <a:pt x="2293" y="909"/>
                  </a:moveTo>
                  <a:lnTo>
                    <a:pt x="2349" y="912"/>
                  </a:lnTo>
                  <a:lnTo>
                    <a:pt x="2403" y="921"/>
                  </a:lnTo>
                  <a:lnTo>
                    <a:pt x="2455" y="939"/>
                  </a:lnTo>
                  <a:lnTo>
                    <a:pt x="2504" y="961"/>
                  </a:lnTo>
                  <a:lnTo>
                    <a:pt x="2549" y="988"/>
                  </a:lnTo>
                  <a:lnTo>
                    <a:pt x="2590" y="1022"/>
                  </a:lnTo>
                  <a:lnTo>
                    <a:pt x="2628" y="1059"/>
                  </a:lnTo>
                  <a:lnTo>
                    <a:pt x="2660" y="1100"/>
                  </a:lnTo>
                  <a:lnTo>
                    <a:pt x="2688" y="1146"/>
                  </a:lnTo>
                  <a:lnTo>
                    <a:pt x="2711" y="1195"/>
                  </a:lnTo>
                  <a:lnTo>
                    <a:pt x="2727" y="1247"/>
                  </a:lnTo>
                  <a:lnTo>
                    <a:pt x="2738" y="1301"/>
                  </a:lnTo>
                  <a:lnTo>
                    <a:pt x="2741" y="1357"/>
                  </a:lnTo>
                  <a:lnTo>
                    <a:pt x="2738" y="1413"/>
                  </a:lnTo>
                  <a:lnTo>
                    <a:pt x="2727" y="1467"/>
                  </a:lnTo>
                  <a:lnTo>
                    <a:pt x="2711" y="1519"/>
                  </a:lnTo>
                  <a:lnTo>
                    <a:pt x="2688" y="1568"/>
                  </a:lnTo>
                  <a:lnTo>
                    <a:pt x="2660" y="1614"/>
                  </a:lnTo>
                  <a:lnTo>
                    <a:pt x="2628" y="1655"/>
                  </a:lnTo>
                  <a:lnTo>
                    <a:pt x="2590" y="1692"/>
                  </a:lnTo>
                  <a:lnTo>
                    <a:pt x="2549" y="1726"/>
                  </a:lnTo>
                  <a:lnTo>
                    <a:pt x="2504" y="1754"/>
                  </a:lnTo>
                  <a:lnTo>
                    <a:pt x="2455" y="1776"/>
                  </a:lnTo>
                  <a:lnTo>
                    <a:pt x="2403" y="1793"/>
                  </a:lnTo>
                  <a:lnTo>
                    <a:pt x="2349" y="1802"/>
                  </a:lnTo>
                  <a:lnTo>
                    <a:pt x="2293" y="1806"/>
                  </a:lnTo>
                  <a:lnTo>
                    <a:pt x="2242" y="1803"/>
                  </a:lnTo>
                  <a:lnTo>
                    <a:pt x="2194" y="1795"/>
                  </a:lnTo>
                  <a:lnTo>
                    <a:pt x="2148" y="1781"/>
                  </a:lnTo>
                  <a:lnTo>
                    <a:pt x="2104" y="1764"/>
                  </a:lnTo>
                  <a:lnTo>
                    <a:pt x="2095" y="1706"/>
                  </a:lnTo>
                  <a:lnTo>
                    <a:pt x="2080" y="1651"/>
                  </a:lnTo>
                  <a:lnTo>
                    <a:pt x="2060" y="1599"/>
                  </a:lnTo>
                  <a:lnTo>
                    <a:pt x="2035" y="1548"/>
                  </a:lnTo>
                  <a:lnTo>
                    <a:pt x="2005" y="1502"/>
                  </a:lnTo>
                  <a:lnTo>
                    <a:pt x="1971" y="1458"/>
                  </a:lnTo>
                  <a:lnTo>
                    <a:pt x="1932" y="1418"/>
                  </a:lnTo>
                  <a:lnTo>
                    <a:pt x="1890" y="1382"/>
                  </a:lnTo>
                  <a:lnTo>
                    <a:pt x="1844" y="1351"/>
                  </a:lnTo>
                  <a:lnTo>
                    <a:pt x="1849" y="1294"/>
                  </a:lnTo>
                  <a:lnTo>
                    <a:pt x="1859" y="1241"/>
                  </a:lnTo>
                  <a:lnTo>
                    <a:pt x="1877" y="1190"/>
                  </a:lnTo>
                  <a:lnTo>
                    <a:pt x="1900" y="1142"/>
                  </a:lnTo>
                  <a:lnTo>
                    <a:pt x="1927" y="1097"/>
                  </a:lnTo>
                  <a:lnTo>
                    <a:pt x="1960" y="1056"/>
                  </a:lnTo>
                  <a:lnTo>
                    <a:pt x="1998" y="1019"/>
                  </a:lnTo>
                  <a:lnTo>
                    <a:pt x="2039" y="987"/>
                  </a:lnTo>
                  <a:lnTo>
                    <a:pt x="2084" y="959"/>
                  </a:lnTo>
                  <a:lnTo>
                    <a:pt x="2133" y="938"/>
                  </a:lnTo>
                  <a:lnTo>
                    <a:pt x="2183" y="921"/>
                  </a:lnTo>
                  <a:lnTo>
                    <a:pt x="2237" y="911"/>
                  </a:lnTo>
                  <a:lnTo>
                    <a:pt x="2293" y="909"/>
                  </a:lnTo>
                  <a:close/>
                  <a:moveTo>
                    <a:pt x="764" y="909"/>
                  </a:moveTo>
                  <a:lnTo>
                    <a:pt x="821" y="912"/>
                  </a:lnTo>
                  <a:lnTo>
                    <a:pt x="875" y="921"/>
                  </a:lnTo>
                  <a:lnTo>
                    <a:pt x="927" y="939"/>
                  </a:lnTo>
                  <a:lnTo>
                    <a:pt x="975" y="961"/>
                  </a:lnTo>
                  <a:lnTo>
                    <a:pt x="1020" y="988"/>
                  </a:lnTo>
                  <a:lnTo>
                    <a:pt x="1062" y="1022"/>
                  </a:lnTo>
                  <a:lnTo>
                    <a:pt x="1100" y="1059"/>
                  </a:lnTo>
                  <a:lnTo>
                    <a:pt x="1132" y="1100"/>
                  </a:lnTo>
                  <a:lnTo>
                    <a:pt x="1160" y="1146"/>
                  </a:lnTo>
                  <a:lnTo>
                    <a:pt x="1183" y="1195"/>
                  </a:lnTo>
                  <a:lnTo>
                    <a:pt x="1199" y="1247"/>
                  </a:lnTo>
                  <a:lnTo>
                    <a:pt x="1209" y="1301"/>
                  </a:lnTo>
                  <a:lnTo>
                    <a:pt x="1213" y="1357"/>
                  </a:lnTo>
                  <a:lnTo>
                    <a:pt x="1212" y="1382"/>
                  </a:lnTo>
                  <a:lnTo>
                    <a:pt x="1167" y="1421"/>
                  </a:lnTo>
                  <a:lnTo>
                    <a:pt x="1126" y="1465"/>
                  </a:lnTo>
                  <a:lnTo>
                    <a:pt x="1090" y="1512"/>
                  </a:lnTo>
                  <a:lnTo>
                    <a:pt x="1059" y="1564"/>
                  </a:lnTo>
                  <a:lnTo>
                    <a:pt x="1035" y="1619"/>
                  </a:lnTo>
                  <a:lnTo>
                    <a:pt x="1016" y="1676"/>
                  </a:lnTo>
                  <a:lnTo>
                    <a:pt x="1003" y="1736"/>
                  </a:lnTo>
                  <a:lnTo>
                    <a:pt x="960" y="1760"/>
                  </a:lnTo>
                  <a:lnTo>
                    <a:pt x="914" y="1780"/>
                  </a:lnTo>
                  <a:lnTo>
                    <a:pt x="866" y="1794"/>
                  </a:lnTo>
                  <a:lnTo>
                    <a:pt x="816" y="1803"/>
                  </a:lnTo>
                  <a:lnTo>
                    <a:pt x="764" y="1806"/>
                  </a:lnTo>
                  <a:lnTo>
                    <a:pt x="708" y="1802"/>
                  </a:lnTo>
                  <a:lnTo>
                    <a:pt x="654" y="1793"/>
                  </a:lnTo>
                  <a:lnTo>
                    <a:pt x="603" y="1776"/>
                  </a:lnTo>
                  <a:lnTo>
                    <a:pt x="553" y="1754"/>
                  </a:lnTo>
                  <a:lnTo>
                    <a:pt x="508" y="1726"/>
                  </a:lnTo>
                  <a:lnTo>
                    <a:pt x="467" y="1692"/>
                  </a:lnTo>
                  <a:lnTo>
                    <a:pt x="429" y="1655"/>
                  </a:lnTo>
                  <a:lnTo>
                    <a:pt x="397" y="1614"/>
                  </a:lnTo>
                  <a:lnTo>
                    <a:pt x="369" y="1568"/>
                  </a:lnTo>
                  <a:lnTo>
                    <a:pt x="346" y="1519"/>
                  </a:lnTo>
                  <a:lnTo>
                    <a:pt x="330" y="1467"/>
                  </a:lnTo>
                  <a:lnTo>
                    <a:pt x="319" y="1413"/>
                  </a:lnTo>
                  <a:lnTo>
                    <a:pt x="316" y="1357"/>
                  </a:lnTo>
                  <a:lnTo>
                    <a:pt x="319" y="1301"/>
                  </a:lnTo>
                  <a:lnTo>
                    <a:pt x="330" y="1247"/>
                  </a:lnTo>
                  <a:lnTo>
                    <a:pt x="346" y="1195"/>
                  </a:lnTo>
                  <a:lnTo>
                    <a:pt x="369" y="1146"/>
                  </a:lnTo>
                  <a:lnTo>
                    <a:pt x="397" y="1100"/>
                  </a:lnTo>
                  <a:lnTo>
                    <a:pt x="429" y="1059"/>
                  </a:lnTo>
                  <a:lnTo>
                    <a:pt x="467" y="1022"/>
                  </a:lnTo>
                  <a:lnTo>
                    <a:pt x="508" y="988"/>
                  </a:lnTo>
                  <a:lnTo>
                    <a:pt x="553" y="961"/>
                  </a:lnTo>
                  <a:lnTo>
                    <a:pt x="603" y="939"/>
                  </a:lnTo>
                  <a:lnTo>
                    <a:pt x="654" y="921"/>
                  </a:lnTo>
                  <a:lnTo>
                    <a:pt x="708" y="912"/>
                  </a:lnTo>
                  <a:lnTo>
                    <a:pt x="764" y="909"/>
                  </a:lnTo>
                  <a:close/>
                  <a:moveTo>
                    <a:pt x="3032" y="456"/>
                  </a:moveTo>
                  <a:lnTo>
                    <a:pt x="3088" y="460"/>
                  </a:lnTo>
                  <a:lnTo>
                    <a:pt x="3142" y="470"/>
                  </a:lnTo>
                  <a:lnTo>
                    <a:pt x="3194" y="486"/>
                  </a:lnTo>
                  <a:lnTo>
                    <a:pt x="3243" y="509"/>
                  </a:lnTo>
                  <a:lnTo>
                    <a:pt x="3288" y="537"/>
                  </a:lnTo>
                  <a:lnTo>
                    <a:pt x="3330" y="569"/>
                  </a:lnTo>
                  <a:lnTo>
                    <a:pt x="3367" y="607"/>
                  </a:lnTo>
                  <a:lnTo>
                    <a:pt x="3399" y="649"/>
                  </a:lnTo>
                  <a:lnTo>
                    <a:pt x="3428" y="694"/>
                  </a:lnTo>
                  <a:lnTo>
                    <a:pt x="3450" y="744"/>
                  </a:lnTo>
                  <a:lnTo>
                    <a:pt x="3466" y="794"/>
                  </a:lnTo>
                  <a:lnTo>
                    <a:pt x="3477" y="849"/>
                  </a:lnTo>
                  <a:lnTo>
                    <a:pt x="3480" y="905"/>
                  </a:lnTo>
                  <a:lnTo>
                    <a:pt x="3477" y="962"/>
                  </a:lnTo>
                  <a:lnTo>
                    <a:pt x="3466" y="1016"/>
                  </a:lnTo>
                  <a:lnTo>
                    <a:pt x="3450" y="1068"/>
                  </a:lnTo>
                  <a:lnTo>
                    <a:pt x="3428" y="1116"/>
                  </a:lnTo>
                  <a:lnTo>
                    <a:pt x="3399" y="1161"/>
                  </a:lnTo>
                  <a:lnTo>
                    <a:pt x="3367" y="1203"/>
                  </a:lnTo>
                  <a:lnTo>
                    <a:pt x="3330" y="1241"/>
                  </a:lnTo>
                  <a:lnTo>
                    <a:pt x="3288" y="1273"/>
                  </a:lnTo>
                  <a:lnTo>
                    <a:pt x="3243" y="1301"/>
                  </a:lnTo>
                  <a:lnTo>
                    <a:pt x="3194" y="1324"/>
                  </a:lnTo>
                  <a:lnTo>
                    <a:pt x="3142" y="1340"/>
                  </a:lnTo>
                  <a:lnTo>
                    <a:pt x="3088" y="1351"/>
                  </a:lnTo>
                  <a:lnTo>
                    <a:pt x="3032" y="1354"/>
                  </a:lnTo>
                  <a:lnTo>
                    <a:pt x="2982" y="1352"/>
                  </a:lnTo>
                  <a:lnTo>
                    <a:pt x="2934" y="1343"/>
                  </a:lnTo>
                  <a:lnTo>
                    <a:pt x="2886" y="1330"/>
                  </a:lnTo>
                  <a:lnTo>
                    <a:pt x="2843" y="1312"/>
                  </a:lnTo>
                  <a:lnTo>
                    <a:pt x="2833" y="1255"/>
                  </a:lnTo>
                  <a:lnTo>
                    <a:pt x="2818" y="1200"/>
                  </a:lnTo>
                  <a:lnTo>
                    <a:pt x="2799" y="1146"/>
                  </a:lnTo>
                  <a:lnTo>
                    <a:pt x="2773" y="1097"/>
                  </a:lnTo>
                  <a:lnTo>
                    <a:pt x="2743" y="1049"/>
                  </a:lnTo>
                  <a:lnTo>
                    <a:pt x="2710" y="1007"/>
                  </a:lnTo>
                  <a:lnTo>
                    <a:pt x="2672" y="966"/>
                  </a:lnTo>
                  <a:lnTo>
                    <a:pt x="2629" y="931"/>
                  </a:lnTo>
                  <a:lnTo>
                    <a:pt x="2584" y="898"/>
                  </a:lnTo>
                  <a:lnTo>
                    <a:pt x="2588" y="843"/>
                  </a:lnTo>
                  <a:lnTo>
                    <a:pt x="2599" y="790"/>
                  </a:lnTo>
                  <a:lnTo>
                    <a:pt x="2616" y="739"/>
                  </a:lnTo>
                  <a:lnTo>
                    <a:pt x="2639" y="691"/>
                  </a:lnTo>
                  <a:lnTo>
                    <a:pt x="2666" y="646"/>
                  </a:lnTo>
                  <a:lnTo>
                    <a:pt x="2700" y="605"/>
                  </a:lnTo>
                  <a:lnTo>
                    <a:pt x="2737" y="568"/>
                  </a:lnTo>
                  <a:lnTo>
                    <a:pt x="2778" y="536"/>
                  </a:lnTo>
                  <a:lnTo>
                    <a:pt x="2823" y="508"/>
                  </a:lnTo>
                  <a:lnTo>
                    <a:pt x="2871" y="486"/>
                  </a:lnTo>
                  <a:lnTo>
                    <a:pt x="2922" y="470"/>
                  </a:lnTo>
                  <a:lnTo>
                    <a:pt x="2976" y="460"/>
                  </a:lnTo>
                  <a:lnTo>
                    <a:pt x="3032" y="456"/>
                  </a:lnTo>
                  <a:close/>
                  <a:moveTo>
                    <a:pt x="1529" y="0"/>
                  </a:moveTo>
                  <a:lnTo>
                    <a:pt x="1585" y="4"/>
                  </a:lnTo>
                  <a:lnTo>
                    <a:pt x="1640" y="13"/>
                  </a:lnTo>
                  <a:lnTo>
                    <a:pt x="1692" y="28"/>
                  </a:lnTo>
                  <a:lnTo>
                    <a:pt x="1743" y="50"/>
                  </a:lnTo>
                  <a:lnTo>
                    <a:pt x="1789" y="76"/>
                  </a:lnTo>
                  <a:lnTo>
                    <a:pt x="1833" y="108"/>
                  </a:lnTo>
                  <a:lnTo>
                    <a:pt x="1873" y="142"/>
                  </a:lnTo>
                  <a:lnTo>
                    <a:pt x="1908" y="183"/>
                  </a:lnTo>
                  <a:lnTo>
                    <a:pt x="1939" y="227"/>
                  </a:lnTo>
                  <a:lnTo>
                    <a:pt x="1965" y="273"/>
                  </a:lnTo>
                  <a:lnTo>
                    <a:pt x="1987" y="323"/>
                  </a:lnTo>
                  <a:lnTo>
                    <a:pt x="2002" y="375"/>
                  </a:lnTo>
                  <a:lnTo>
                    <a:pt x="2012" y="431"/>
                  </a:lnTo>
                  <a:lnTo>
                    <a:pt x="2015" y="487"/>
                  </a:lnTo>
                  <a:lnTo>
                    <a:pt x="2012" y="544"/>
                  </a:lnTo>
                  <a:lnTo>
                    <a:pt x="2002" y="599"/>
                  </a:lnTo>
                  <a:lnTo>
                    <a:pt x="1987" y="651"/>
                  </a:lnTo>
                  <a:lnTo>
                    <a:pt x="1965" y="702"/>
                  </a:lnTo>
                  <a:lnTo>
                    <a:pt x="1939" y="748"/>
                  </a:lnTo>
                  <a:lnTo>
                    <a:pt x="1908" y="792"/>
                  </a:lnTo>
                  <a:lnTo>
                    <a:pt x="1873" y="831"/>
                  </a:lnTo>
                  <a:lnTo>
                    <a:pt x="1833" y="867"/>
                  </a:lnTo>
                  <a:lnTo>
                    <a:pt x="1789" y="898"/>
                  </a:lnTo>
                  <a:lnTo>
                    <a:pt x="1743" y="925"/>
                  </a:lnTo>
                  <a:lnTo>
                    <a:pt x="1692" y="946"/>
                  </a:lnTo>
                  <a:lnTo>
                    <a:pt x="1640" y="962"/>
                  </a:lnTo>
                  <a:lnTo>
                    <a:pt x="1585" y="971"/>
                  </a:lnTo>
                  <a:lnTo>
                    <a:pt x="1529" y="974"/>
                  </a:lnTo>
                  <a:lnTo>
                    <a:pt x="1472" y="971"/>
                  </a:lnTo>
                  <a:lnTo>
                    <a:pt x="1417" y="962"/>
                  </a:lnTo>
                  <a:lnTo>
                    <a:pt x="1365" y="946"/>
                  </a:lnTo>
                  <a:lnTo>
                    <a:pt x="1314" y="925"/>
                  </a:lnTo>
                  <a:lnTo>
                    <a:pt x="1268" y="898"/>
                  </a:lnTo>
                  <a:lnTo>
                    <a:pt x="1224" y="867"/>
                  </a:lnTo>
                  <a:lnTo>
                    <a:pt x="1184" y="831"/>
                  </a:lnTo>
                  <a:lnTo>
                    <a:pt x="1149" y="792"/>
                  </a:lnTo>
                  <a:lnTo>
                    <a:pt x="1118" y="748"/>
                  </a:lnTo>
                  <a:lnTo>
                    <a:pt x="1092" y="702"/>
                  </a:lnTo>
                  <a:lnTo>
                    <a:pt x="1070" y="651"/>
                  </a:lnTo>
                  <a:lnTo>
                    <a:pt x="1055" y="599"/>
                  </a:lnTo>
                  <a:lnTo>
                    <a:pt x="1046" y="544"/>
                  </a:lnTo>
                  <a:lnTo>
                    <a:pt x="1042" y="487"/>
                  </a:lnTo>
                  <a:lnTo>
                    <a:pt x="1046" y="431"/>
                  </a:lnTo>
                  <a:lnTo>
                    <a:pt x="1055" y="375"/>
                  </a:lnTo>
                  <a:lnTo>
                    <a:pt x="1070" y="323"/>
                  </a:lnTo>
                  <a:lnTo>
                    <a:pt x="1092" y="273"/>
                  </a:lnTo>
                  <a:lnTo>
                    <a:pt x="1118" y="227"/>
                  </a:lnTo>
                  <a:lnTo>
                    <a:pt x="1149" y="183"/>
                  </a:lnTo>
                  <a:lnTo>
                    <a:pt x="1184" y="142"/>
                  </a:lnTo>
                  <a:lnTo>
                    <a:pt x="1224" y="108"/>
                  </a:lnTo>
                  <a:lnTo>
                    <a:pt x="1268" y="76"/>
                  </a:lnTo>
                  <a:lnTo>
                    <a:pt x="1314" y="50"/>
                  </a:lnTo>
                  <a:lnTo>
                    <a:pt x="1365" y="28"/>
                  </a:lnTo>
                  <a:lnTo>
                    <a:pt x="1417" y="13"/>
                  </a:lnTo>
                  <a:lnTo>
                    <a:pt x="1472" y="4"/>
                  </a:lnTo>
                  <a:lnTo>
                    <a:pt x="152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nl-NL"/>
              </a:defPPr>
              <a:lvl1pPr algn="ctr" rtl="0" fontAlgn="base">
                <a:spcBef>
                  <a:spcPct val="0"/>
                </a:spcBef>
                <a:spcAft>
                  <a:spcPct val="0"/>
                </a:spcAft>
                <a:defRPr sz="1400" kern="1200">
                  <a:solidFill>
                    <a:schemeClr val="tx1"/>
                  </a:solidFill>
                  <a:latin typeface="Georgia" pitchFamily="18" charset="0"/>
                  <a:ea typeface="+mn-ea"/>
                  <a:cs typeface="Arial" charset="0"/>
                </a:defRPr>
              </a:lvl1pPr>
              <a:lvl2pPr marL="457200" algn="ctr" rtl="0" fontAlgn="base">
                <a:spcBef>
                  <a:spcPct val="0"/>
                </a:spcBef>
                <a:spcAft>
                  <a:spcPct val="0"/>
                </a:spcAft>
                <a:defRPr sz="1400" kern="1200">
                  <a:solidFill>
                    <a:schemeClr val="tx1"/>
                  </a:solidFill>
                  <a:latin typeface="Georgia" pitchFamily="18" charset="0"/>
                  <a:ea typeface="+mn-ea"/>
                  <a:cs typeface="Arial" charset="0"/>
                </a:defRPr>
              </a:lvl2pPr>
              <a:lvl3pPr marL="914400" algn="ctr" rtl="0" fontAlgn="base">
                <a:spcBef>
                  <a:spcPct val="0"/>
                </a:spcBef>
                <a:spcAft>
                  <a:spcPct val="0"/>
                </a:spcAft>
                <a:defRPr sz="1400" kern="1200">
                  <a:solidFill>
                    <a:schemeClr val="tx1"/>
                  </a:solidFill>
                  <a:latin typeface="Georgia" pitchFamily="18" charset="0"/>
                  <a:ea typeface="+mn-ea"/>
                  <a:cs typeface="Arial" charset="0"/>
                </a:defRPr>
              </a:lvl3pPr>
              <a:lvl4pPr marL="1371600" algn="ctr" rtl="0" fontAlgn="base">
                <a:spcBef>
                  <a:spcPct val="0"/>
                </a:spcBef>
                <a:spcAft>
                  <a:spcPct val="0"/>
                </a:spcAft>
                <a:defRPr sz="1400" kern="1200">
                  <a:solidFill>
                    <a:schemeClr val="tx1"/>
                  </a:solidFill>
                  <a:latin typeface="Georgia" pitchFamily="18" charset="0"/>
                  <a:ea typeface="+mn-ea"/>
                  <a:cs typeface="Arial" charset="0"/>
                </a:defRPr>
              </a:lvl4pPr>
              <a:lvl5pPr marL="1828800" algn="ctr" rtl="0" fontAlgn="base">
                <a:spcBef>
                  <a:spcPct val="0"/>
                </a:spcBef>
                <a:spcAft>
                  <a:spcPct val="0"/>
                </a:spcAft>
                <a:defRPr sz="1400" kern="1200">
                  <a:solidFill>
                    <a:schemeClr val="tx1"/>
                  </a:solidFill>
                  <a:latin typeface="Georgia" pitchFamily="18" charset="0"/>
                  <a:ea typeface="+mn-ea"/>
                  <a:cs typeface="Arial" charset="0"/>
                </a:defRPr>
              </a:lvl5pPr>
              <a:lvl6pPr marL="2286000" algn="l" defTabSz="914400" rtl="0" eaLnBrk="1" latinLnBrk="0" hangingPunct="1">
                <a:defRPr sz="1400" kern="1200">
                  <a:solidFill>
                    <a:schemeClr val="tx1"/>
                  </a:solidFill>
                  <a:latin typeface="Georgia" pitchFamily="18" charset="0"/>
                  <a:ea typeface="+mn-ea"/>
                  <a:cs typeface="Arial" charset="0"/>
                </a:defRPr>
              </a:lvl6pPr>
              <a:lvl7pPr marL="2743200" algn="l" defTabSz="914400" rtl="0" eaLnBrk="1" latinLnBrk="0" hangingPunct="1">
                <a:defRPr sz="1400" kern="1200">
                  <a:solidFill>
                    <a:schemeClr val="tx1"/>
                  </a:solidFill>
                  <a:latin typeface="Georgia" pitchFamily="18" charset="0"/>
                  <a:ea typeface="+mn-ea"/>
                  <a:cs typeface="Arial" charset="0"/>
                </a:defRPr>
              </a:lvl7pPr>
              <a:lvl8pPr marL="3200400" algn="l" defTabSz="914400" rtl="0" eaLnBrk="1" latinLnBrk="0" hangingPunct="1">
                <a:defRPr sz="1400" kern="1200">
                  <a:solidFill>
                    <a:schemeClr val="tx1"/>
                  </a:solidFill>
                  <a:latin typeface="Georgia" pitchFamily="18" charset="0"/>
                  <a:ea typeface="+mn-ea"/>
                  <a:cs typeface="Arial" charset="0"/>
                </a:defRPr>
              </a:lvl8pPr>
              <a:lvl9pPr marL="3657600" algn="l" defTabSz="914400" rtl="0" eaLnBrk="1" latinLnBrk="0" hangingPunct="1">
                <a:defRPr sz="1400" kern="1200">
                  <a:solidFill>
                    <a:schemeClr val="tx1"/>
                  </a:solidFill>
                  <a:latin typeface="Georgia" pitchFamily="18" charset="0"/>
                  <a:ea typeface="+mn-ea"/>
                  <a:cs typeface="Arial" charset="0"/>
                </a:defRPr>
              </a:lvl9pPr>
            </a:lstStyle>
            <a:p>
              <a:pPr defTabSz="1219140">
                <a:defRPr/>
              </a:pPr>
              <a:endParaRPr lang="nl-NL" sz="1867" dirty="0">
                <a:solidFill>
                  <a:srgbClr val="333432"/>
                </a:solidFill>
                <a:latin typeface="Arial"/>
              </a:endParaRPr>
            </a:p>
          </p:txBody>
        </p:sp>
        <p:sp>
          <p:nvSpPr>
            <p:cNvPr id="35" name="PIJL-LINKS 60">
              <a:extLst>
                <a:ext uri="{FF2B5EF4-FFF2-40B4-BE49-F238E27FC236}">
                  <a16:creationId xmlns:a16="http://schemas.microsoft.com/office/drawing/2014/main" id="{F30E4BE7-192C-4100-9BE9-8CC96FA08F9E}"/>
                </a:ext>
              </a:extLst>
            </p:cNvPr>
            <p:cNvSpPr/>
            <p:nvPr/>
          </p:nvSpPr>
          <p:spPr bwMode="auto">
            <a:xfrm rot="2945552">
              <a:off x="8198017" y="2317626"/>
              <a:ext cx="252716" cy="188140"/>
            </a:xfrm>
            <a:prstGeom prst="leftArrow">
              <a:avLst/>
            </a:prstGeom>
            <a:grpFill/>
            <a:ln w="9525" cap="flat" cmpd="sng" algn="ctr">
              <a:no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noAutofit/>
            </a:bodyPr>
            <a:lstStyle>
              <a:defPPr>
                <a:defRPr lang="nl-NL"/>
              </a:defPPr>
              <a:lvl1pPr algn="ctr" rtl="0" fontAlgn="base">
                <a:spcBef>
                  <a:spcPct val="0"/>
                </a:spcBef>
                <a:spcAft>
                  <a:spcPct val="0"/>
                </a:spcAft>
                <a:defRPr sz="1400" kern="1200">
                  <a:solidFill>
                    <a:schemeClr val="tx1"/>
                  </a:solidFill>
                  <a:latin typeface="Georgia" pitchFamily="18" charset="0"/>
                  <a:ea typeface="+mn-ea"/>
                  <a:cs typeface="Arial" charset="0"/>
                </a:defRPr>
              </a:lvl1pPr>
              <a:lvl2pPr marL="457200" algn="ctr" rtl="0" fontAlgn="base">
                <a:spcBef>
                  <a:spcPct val="0"/>
                </a:spcBef>
                <a:spcAft>
                  <a:spcPct val="0"/>
                </a:spcAft>
                <a:defRPr sz="1400" kern="1200">
                  <a:solidFill>
                    <a:schemeClr val="tx1"/>
                  </a:solidFill>
                  <a:latin typeface="Georgia" pitchFamily="18" charset="0"/>
                  <a:ea typeface="+mn-ea"/>
                  <a:cs typeface="Arial" charset="0"/>
                </a:defRPr>
              </a:lvl2pPr>
              <a:lvl3pPr marL="914400" algn="ctr" rtl="0" fontAlgn="base">
                <a:spcBef>
                  <a:spcPct val="0"/>
                </a:spcBef>
                <a:spcAft>
                  <a:spcPct val="0"/>
                </a:spcAft>
                <a:defRPr sz="1400" kern="1200">
                  <a:solidFill>
                    <a:schemeClr val="tx1"/>
                  </a:solidFill>
                  <a:latin typeface="Georgia" pitchFamily="18" charset="0"/>
                  <a:ea typeface="+mn-ea"/>
                  <a:cs typeface="Arial" charset="0"/>
                </a:defRPr>
              </a:lvl3pPr>
              <a:lvl4pPr marL="1371600" algn="ctr" rtl="0" fontAlgn="base">
                <a:spcBef>
                  <a:spcPct val="0"/>
                </a:spcBef>
                <a:spcAft>
                  <a:spcPct val="0"/>
                </a:spcAft>
                <a:defRPr sz="1400" kern="1200">
                  <a:solidFill>
                    <a:schemeClr val="tx1"/>
                  </a:solidFill>
                  <a:latin typeface="Georgia" pitchFamily="18" charset="0"/>
                  <a:ea typeface="+mn-ea"/>
                  <a:cs typeface="Arial" charset="0"/>
                </a:defRPr>
              </a:lvl4pPr>
              <a:lvl5pPr marL="1828800" algn="ctr" rtl="0" fontAlgn="base">
                <a:spcBef>
                  <a:spcPct val="0"/>
                </a:spcBef>
                <a:spcAft>
                  <a:spcPct val="0"/>
                </a:spcAft>
                <a:defRPr sz="1400" kern="1200">
                  <a:solidFill>
                    <a:schemeClr val="tx1"/>
                  </a:solidFill>
                  <a:latin typeface="Georgia" pitchFamily="18" charset="0"/>
                  <a:ea typeface="+mn-ea"/>
                  <a:cs typeface="Arial" charset="0"/>
                </a:defRPr>
              </a:lvl5pPr>
              <a:lvl6pPr marL="2286000" algn="l" defTabSz="914400" rtl="0" eaLnBrk="1" latinLnBrk="0" hangingPunct="1">
                <a:defRPr sz="1400" kern="1200">
                  <a:solidFill>
                    <a:schemeClr val="tx1"/>
                  </a:solidFill>
                  <a:latin typeface="Georgia" pitchFamily="18" charset="0"/>
                  <a:ea typeface="+mn-ea"/>
                  <a:cs typeface="Arial" charset="0"/>
                </a:defRPr>
              </a:lvl6pPr>
              <a:lvl7pPr marL="2743200" algn="l" defTabSz="914400" rtl="0" eaLnBrk="1" latinLnBrk="0" hangingPunct="1">
                <a:defRPr sz="1400" kern="1200">
                  <a:solidFill>
                    <a:schemeClr val="tx1"/>
                  </a:solidFill>
                  <a:latin typeface="Georgia" pitchFamily="18" charset="0"/>
                  <a:ea typeface="+mn-ea"/>
                  <a:cs typeface="Arial" charset="0"/>
                </a:defRPr>
              </a:lvl7pPr>
              <a:lvl8pPr marL="3200400" algn="l" defTabSz="914400" rtl="0" eaLnBrk="1" latinLnBrk="0" hangingPunct="1">
                <a:defRPr sz="1400" kern="1200">
                  <a:solidFill>
                    <a:schemeClr val="tx1"/>
                  </a:solidFill>
                  <a:latin typeface="Georgia" pitchFamily="18" charset="0"/>
                  <a:ea typeface="+mn-ea"/>
                  <a:cs typeface="Arial" charset="0"/>
                </a:defRPr>
              </a:lvl8pPr>
              <a:lvl9pPr marL="3657600" algn="l" defTabSz="914400" rtl="0" eaLnBrk="1" latinLnBrk="0" hangingPunct="1">
                <a:defRPr sz="1400" kern="1200">
                  <a:solidFill>
                    <a:schemeClr val="tx1"/>
                  </a:solidFill>
                  <a:latin typeface="Georgia" pitchFamily="18" charset="0"/>
                  <a:ea typeface="+mn-ea"/>
                  <a:cs typeface="Arial" charset="0"/>
                </a:defRPr>
              </a:lvl9pPr>
            </a:lstStyle>
            <a:p>
              <a:pPr defTabSz="1219140">
                <a:defRPr/>
              </a:pPr>
              <a:endParaRPr lang="nl-NL" sz="1600" dirty="0">
                <a:solidFill>
                  <a:srgbClr val="333432"/>
                </a:solidFill>
                <a:latin typeface="Arial"/>
                <a:cs typeface="Arial" pitchFamily="34" charset="0"/>
              </a:endParaRPr>
            </a:p>
          </p:txBody>
        </p:sp>
        <p:sp>
          <p:nvSpPr>
            <p:cNvPr id="36" name="PIJL-LINKS 61">
              <a:extLst>
                <a:ext uri="{FF2B5EF4-FFF2-40B4-BE49-F238E27FC236}">
                  <a16:creationId xmlns:a16="http://schemas.microsoft.com/office/drawing/2014/main" id="{AA9D1AC7-333F-4C63-A6F7-823DB82430CC}"/>
                </a:ext>
              </a:extLst>
            </p:cNvPr>
            <p:cNvSpPr/>
            <p:nvPr/>
          </p:nvSpPr>
          <p:spPr bwMode="auto">
            <a:xfrm rot="18654448" flipH="1">
              <a:off x="7487248" y="2317626"/>
              <a:ext cx="252716" cy="188140"/>
            </a:xfrm>
            <a:prstGeom prst="leftArrow">
              <a:avLst/>
            </a:prstGeom>
            <a:grpFill/>
            <a:ln w="9525" cap="flat" cmpd="sng" algn="ctr">
              <a:no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noAutofit/>
            </a:bodyPr>
            <a:lstStyle>
              <a:defPPr>
                <a:defRPr lang="nl-NL"/>
              </a:defPPr>
              <a:lvl1pPr algn="ctr" rtl="0" fontAlgn="base">
                <a:spcBef>
                  <a:spcPct val="0"/>
                </a:spcBef>
                <a:spcAft>
                  <a:spcPct val="0"/>
                </a:spcAft>
                <a:defRPr sz="1400" kern="1200">
                  <a:solidFill>
                    <a:schemeClr val="tx1"/>
                  </a:solidFill>
                  <a:latin typeface="Georgia" pitchFamily="18" charset="0"/>
                  <a:ea typeface="+mn-ea"/>
                  <a:cs typeface="Arial" charset="0"/>
                </a:defRPr>
              </a:lvl1pPr>
              <a:lvl2pPr marL="457200" algn="ctr" rtl="0" fontAlgn="base">
                <a:spcBef>
                  <a:spcPct val="0"/>
                </a:spcBef>
                <a:spcAft>
                  <a:spcPct val="0"/>
                </a:spcAft>
                <a:defRPr sz="1400" kern="1200">
                  <a:solidFill>
                    <a:schemeClr val="tx1"/>
                  </a:solidFill>
                  <a:latin typeface="Georgia" pitchFamily="18" charset="0"/>
                  <a:ea typeface="+mn-ea"/>
                  <a:cs typeface="Arial" charset="0"/>
                </a:defRPr>
              </a:lvl2pPr>
              <a:lvl3pPr marL="914400" algn="ctr" rtl="0" fontAlgn="base">
                <a:spcBef>
                  <a:spcPct val="0"/>
                </a:spcBef>
                <a:spcAft>
                  <a:spcPct val="0"/>
                </a:spcAft>
                <a:defRPr sz="1400" kern="1200">
                  <a:solidFill>
                    <a:schemeClr val="tx1"/>
                  </a:solidFill>
                  <a:latin typeface="Georgia" pitchFamily="18" charset="0"/>
                  <a:ea typeface="+mn-ea"/>
                  <a:cs typeface="Arial" charset="0"/>
                </a:defRPr>
              </a:lvl3pPr>
              <a:lvl4pPr marL="1371600" algn="ctr" rtl="0" fontAlgn="base">
                <a:spcBef>
                  <a:spcPct val="0"/>
                </a:spcBef>
                <a:spcAft>
                  <a:spcPct val="0"/>
                </a:spcAft>
                <a:defRPr sz="1400" kern="1200">
                  <a:solidFill>
                    <a:schemeClr val="tx1"/>
                  </a:solidFill>
                  <a:latin typeface="Georgia" pitchFamily="18" charset="0"/>
                  <a:ea typeface="+mn-ea"/>
                  <a:cs typeface="Arial" charset="0"/>
                </a:defRPr>
              </a:lvl4pPr>
              <a:lvl5pPr marL="1828800" algn="ctr" rtl="0" fontAlgn="base">
                <a:spcBef>
                  <a:spcPct val="0"/>
                </a:spcBef>
                <a:spcAft>
                  <a:spcPct val="0"/>
                </a:spcAft>
                <a:defRPr sz="1400" kern="1200">
                  <a:solidFill>
                    <a:schemeClr val="tx1"/>
                  </a:solidFill>
                  <a:latin typeface="Georgia" pitchFamily="18" charset="0"/>
                  <a:ea typeface="+mn-ea"/>
                  <a:cs typeface="Arial" charset="0"/>
                </a:defRPr>
              </a:lvl5pPr>
              <a:lvl6pPr marL="2286000" algn="l" defTabSz="914400" rtl="0" eaLnBrk="1" latinLnBrk="0" hangingPunct="1">
                <a:defRPr sz="1400" kern="1200">
                  <a:solidFill>
                    <a:schemeClr val="tx1"/>
                  </a:solidFill>
                  <a:latin typeface="Georgia" pitchFamily="18" charset="0"/>
                  <a:ea typeface="+mn-ea"/>
                  <a:cs typeface="Arial" charset="0"/>
                </a:defRPr>
              </a:lvl6pPr>
              <a:lvl7pPr marL="2743200" algn="l" defTabSz="914400" rtl="0" eaLnBrk="1" latinLnBrk="0" hangingPunct="1">
                <a:defRPr sz="1400" kern="1200">
                  <a:solidFill>
                    <a:schemeClr val="tx1"/>
                  </a:solidFill>
                  <a:latin typeface="Georgia" pitchFamily="18" charset="0"/>
                  <a:ea typeface="+mn-ea"/>
                  <a:cs typeface="Arial" charset="0"/>
                </a:defRPr>
              </a:lvl7pPr>
              <a:lvl8pPr marL="3200400" algn="l" defTabSz="914400" rtl="0" eaLnBrk="1" latinLnBrk="0" hangingPunct="1">
                <a:defRPr sz="1400" kern="1200">
                  <a:solidFill>
                    <a:schemeClr val="tx1"/>
                  </a:solidFill>
                  <a:latin typeface="Georgia" pitchFamily="18" charset="0"/>
                  <a:ea typeface="+mn-ea"/>
                  <a:cs typeface="Arial" charset="0"/>
                </a:defRPr>
              </a:lvl8pPr>
              <a:lvl9pPr marL="3657600" algn="l" defTabSz="914400" rtl="0" eaLnBrk="1" latinLnBrk="0" hangingPunct="1">
                <a:defRPr sz="1400" kern="1200">
                  <a:solidFill>
                    <a:schemeClr val="tx1"/>
                  </a:solidFill>
                  <a:latin typeface="Georgia" pitchFamily="18" charset="0"/>
                  <a:ea typeface="+mn-ea"/>
                  <a:cs typeface="Arial" charset="0"/>
                </a:defRPr>
              </a:lvl9pPr>
            </a:lstStyle>
            <a:p>
              <a:pPr defTabSz="1219140">
                <a:defRPr/>
              </a:pPr>
              <a:endParaRPr lang="nl-NL" sz="1600" dirty="0">
                <a:solidFill>
                  <a:srgbClr val="333432"/>
                </a:solidFill>
                <a:latin typeface="Arial"/>
                <a:cs typeface="Arial" pitchFamily="34" charset="0"/>
              </a:endParaRPr>
            </a:p>
          </p:txBody>
        </p:sp>
        <p:sp>
          <p:nvSpPr>
            <p:cNvPr id="37" name="PIJL-LINKS 57">
              <a:extLst>
                <a:ext uri="{FF2B5EF4-FFF2-40B4-BE49-F238E27FC236}">
                  <a16:creationId xmlns:a16="http://schemas.microsoft.com/office/drawing/2014/main" id="{F2696CF6-01D7-487B-840E-B7571F3ED56A}"/>
                </a:ext>
              </a:extLst>
            </p:cNvPr>
            <p:cNvSpPr/>
            <p:nvPr/>
          </p:nvSpPr>
          <p:spPr bwMode="auto">
            <a:xfrm rot="18654448" flipV="1">
              <a:off x="8211104" y="1545809"/>
              <a:ext cx="252716" cy="188140"/>
            </a:xfrm>
            <a:prstGeom prst="leftArrow">
              <a:avLst/>
            </a:prstGeom>
            <a:grpFill/>
            <a:ln w="9525" cap="flat" cmpd="sng" algn="ctr">
              <a:no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noAutofit/>
            </a:bodyPr>
            <a:lstStyle>
              <a:defPPr>
                <a:defRPr lang="nl-NL"/>
              </a:defPPr>
              <a:lvl1pPr algn="ctr" rtl="0" fontAlgn="base">
                <a:spcBef>
                  <a:spcPct val="0"/>
                </a:spcBef>
                <a:spcAft>
                  <a:spcPct val="0"/>
                </a:spcAft>
                <a:defRPr sz="1400" kern="1200">
                  <a:solidFill>
                    <a:schemeClr val="tx1"/>
                  </a:solidFill>
                  <a:latin typeface="Georgia" pitchFamily="18" charset="0"/>
                  <a:ea typeface="+mn-ea"/>
                  <a:cs typeface="Arial" charset="0"/>
                </a:defRPr>
              </a:lvl1pPr>
              <a:lvl2pPr marL="457200" algn="ctr" rtl="0" fontAlgn="base">
                <a:spcBef>
                  <a:spcPct val="0"/>
                </a:spcBef>
                <a:spcAft>
                  <a:spcPct val="0"/>
                </a:spcAft>
                <a:defRPr sz="1400" kern="1200">
                  <a:solidFill>
                    <a:schemeClr val="tx1"/>
                  </a:solidFill>
                  <a:latin typeface="Georgia" pitchFamily="18" charset="0"/>
                  <a:ea typeface="+mn-ea"/>
                  <a:cs typeface="Arial" charset="0"/>
                </a:defRPr>
              </a:lvl2pPr>
              <a:lvl3pPr marL="914400" algn="ctr" rtl="0" fontAlgn="base">
                <a:spcBef>
                  <a:spcPct val="0"/>
                </a:spcBef>
                <a:spcAft>
                  <a:spcPct val="0"/>
                </a:spcAft>
                <a:defRPr sz="1400" kern="1200">
                  <a:solidFill>
                    <a:schemeClr val="tx1"/>
                  </a:solidFill>
                  <a:latin typeface="Georgia" pitchFamily="18" charset="0"/>
                  <a:ea typeface="+mn-ea"/>
                  <a:cs typeface="Arial" charset="0"/>
                </a:defRPr>
              </a:lvl3pPr>
              <a:lvl4pPr marL="1371600" algn="ctr" rtl="0" fontAlgn="base">
                <a:spcBef>
                  <a:spcPct val="0"/>
                </a:spcBef>
                <a:spcAft>
                  <a:spcPct val="0"/>
                </a:spcAft>
                <a:defRPr sz="1400" kern="1200">
                  <a:solidFill>
                    <a:schemeClr val="tx1"/>
                  </a:solidFill>
                  <a:latin typeface="Georgia" pitchFamily="18" charset="0"/>
                  <a:ea typeface="+mn-ea"/>
                  <a:cs typeface="Arial" charset="0"/>
                </a:defRPr>
              </a:lvl4pPr>
              <a:lvl5pPr marL="1828800" algn="ctr" rtl="0" fontAlgn="base">
                <a:spcBef>
                  <a:spcPct val="0"/>
                </a:spcBef>
                <a:spcAft>
                  <a:spcPct val="0"/>
                </a:spcAft>
                <a:defRPr sz="1400" kern="1200">
                  <a:solidFill>
                    <a:schemeClr val="tx1"/>
                  </a:solidFill>
                  <a:latin typeface="Georgia" pitchFamily="18" charset="0"/>
                  <a:ea typeface="+mn-ea"/>
                  <a:cs typeface="Arial" charset="0"/>
                </a:defRPr>
              </a:lvl5pPr>
              <a:lvl6pPr marL="2286000" algn="l" defTabSz="914400" rtl="0" eaLnBrk="1" latinLnBrk="0" hangingPunct="1">
                <a:defRPr sz="1400" kern="1200">
                  <a:solidFill>
                    <a:schemeClr val="tx1"/>
                  </a:solidFill>
                  <a:latin typeface="Georgia" pitchFamily="18" charset="0"/>
                  <a:ea typeface="+mn-ea"/>
                  <a:cs typeface="Arial" charset="0"/>
                </a:defRPr>
              </a:lvl6pPr>
              <a:lvl7pPr marL="2743200" algn="l" defTabSz="914400" rtl="0" eaLnBrk="1" latinLnBrk="0" hangingPunct="1">
                <a:defRPr sz="1400" kern="1200">
                  <a:solidFill>
                    <a:schemeClr val="tx1"/>
                  </a:solidFill>
                  <a:latin typeface="Georgia" pitchFamily="18" charset="0"/>
                  <a:ea typeface="+mn-ea"/>
                  <a:cs typeface="Arial" charset="0"/>
                </a:defRPr>
              </a:lvl7pPr>
              <a:lvl8pPr marL="3200400" algn="l" defTabSz="914400" rtl="0" eaLnBrk="1" latinLnBrk="0" hangingPunct="1">
                <a:defRPr sz="1400" kern="1200">
                  <a:solidFill>
                    <a:schemeClr val="tx1"/>
                  </a:solidFill>
                  <a:latin typeface="Georgia" pitchFamily="18" charset="0"/>
                  <a:ea typeface="+mn-ea"/>
                  <a:cs typeface="Arial" charset="0"/>
                </a:defRPr>
              </a:lvl8pPr>
              <a:lvl9pPr marL="3657600" algn="l" defTabSz="914400" rtl="0" eaLnBrk="1" latinLnBrk="0" hangingPunct="1">
                <a:defRPr sz="1400" kern="1200">
                  <a:solidFill>
                    <a:schemeClr val="tx1"/>
                  </a:solidFill>
                  <a:latin typeface="Georgia" pitchFamily="18" charset="0"/>
                  <a:ea typeface="+mn-ea"/>
                  <a:cs typeface="Arial" charset="0"/>
                </a:defRPr>
              </a:lvl9pPr>
            </a:lstStyle>
            <a:p>
              <a:pPr defTabSz="1219140">
                <a:defRPr/>
              </a:pPr>
              <a:endParaRPr lang="nl-NL" sz="1600" dirty="0">
                <a:solidFill>
                  <a:srgbClr val="333432"/>
                </a:solidFill>
                <a:latin typeface="Arial"/>
                <a:cs typeface="Arial" pitchFamily="34" charset="0"/>
              </a:endParaRPr>
            </a:p>
          </p:txBody>
        </p:sp>
        <p:sp>
          <p:nvSpPr>
            <p:cNvPr id="38" name="PIJL-LINKS 58">
              <a:extLst>
                <a:ext uri="{FF2B5EF4-FFF2-40B4-BE49-F238E27FC236}">
                  <a16:creationId xmlns:a16="http://schemas.microsoft.com/office/drawing/2014/main" id="{4534851F-F081-42E7-8B25-4ED03A2C1D87}"/>
                </a:ext>
              </a:extLst>
            </p:cNvPr>
            <p:cNvSpPr/>
            <p:nvPr/>
          </p:nvSpPr>
          <p:spPr bwMode="auto">
            <a:xfrm rot="2945552" flipH="1" flipV="1">
              <a:off x="7500335" y="1545809"/>
              <a:ext cx="252716" cy="188140"/>
            </a:xfrm>
            <a:prstGeom prst="leftArrow">
              <a:avLst/>
            </a:prstGeom>
            <a:grpFill/>
            <a:ln w="9525" cap="flat" cmpd="sng" algn="ctr">
              <a:no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noAutofit/>
            </a:bodyPr>
            <a:lstStyle>
              <a:defPPr>
                <a:defRPr lang="nl-NL"/>
              </a:defPPr>
              <a:lvl1pPr algn="ctr" rtl="0" fontAlgn="base">
                <a:spcBef>
                  <a:spcPct val="0"/>
                </a:spcBef>
                <a:spcAft>
                  <a:spcPct val="0"/>
                </a:spcAft>
                <a:defRPr sz="1400" kern="1200">
                  <a:solidFill>
                    <a:schemeClr val="tx1"/>
                  </a:solidFill>
                  <a:latin typeface="Georgia" pitchFamily="18" charset="0"/>
                  <a:ea typeface="+mn-ea"/>
                  <a:cs typeface="Arial" charset="0"/>
                </a:defRPr>
              </a:lvl1pPr>
              <a:lvl2pPr marL="457200" algn="ctr" rtl="0" fontAlgn="base">
                <a:spcBef>
                  <a:spcPct val="0"/>
                </a:spcBef>
                <a:spcAft>
                  <a:spcPct val="0"/>
                </a:spcAft>
                <a:defRPr sz="1400" kern="1200">
                  <a:solidFill>
                    <a:schemeClr val="tx1"/>
                  </a:solidFill>
                  <a:latin typeface="Georgia" pitchFamily="18" charset="0"/>
                  <a:ea typeface="+mn-ea"/>
                  <a:cs typeface="Arial" charset="0"/>
                </a:defRPr>
              </a:lvl2pPr>
              <a:lvl3pPr marL="914400" algn="ctr" rtl="0" fontAlgn="base">
                <a:spcBef>
                  <a:spcPct val="0"/>
                </a:spcBef>
                <a:spcAft>
                  <a:spcPct val="0"/>
                </a:spcAft>
                <a:defRPr sz="1400" kern="1200">
                  <a:solidFill>
                    <a:schemeClr val="tx1"/>
                  </a:solidFill>
                  <a:latin typeface="Georgia" pitchFamily="18" charset="0"/>
                  <a:ea typeface="+mn-ea"/>
                  <a:cs typeface="Arial" charset="0"/>
                </a:defRPr>
              </a:lvl3pPr>
              <a:lvl4pPr marL="1371600" algn="ctr" rtl="0" fontAlgn="base">
                <a:spcBef>
                  <a:spcPct val="0"/>
                </a:spcBef>
                <a:spcAft>
                  <a:spcPct val="0"/>
                </a:spcAft>
                <a:defRPr sz="1400" kern="1200">
                  <a:solidFill>
                    <a:schemeClr val="tx1"/>
                  </a:solidFill>
                  <a:latin typeface="Georgia" pitchFamily="18" charset="0"/>
                  <a:ea typeface="+mn-ea"/>
                  <a:cs typeface="Arial" charset="0"/>
                </a:defRPr>
              </a:lvl4pPr>
              <a:lvl5pPr marL="1828800" algn="ctr" rtl="0" fontAlgn="base">
                <a:spcBef>
                  <a:spcPct val="0"/>
                </a:spcBef>
                <a:spcAft>
                  <a:spcPct val="0"/>
                </a:spcAft>
                <a:defRPr sz="1400" kern="1200">
                  <a:solidFill>
                    <a:schemeClr val="tx1"/>
                  </a:solidFill>
                  <a:latin typeface="Georgia" pitchFamily="18" charset="0"/>
                  <a:ea typeface="+mn-ea"/>
                  <a:cs typeface="Arial" charset="0"/>
                </a:defRPr>
              </a:lvl5pPr>
              <a:lvl6pPr marL="2286000" algn="l" defTabSz="914400" rtl="0" eaLnBrk="1" latinLnBrk="0" hangingPunct="1">
                <a:defRPr sz="1400" kern="1200">
                  <a:solidFill>
                    <a:schemeClr val="tx1"/>
                  </a:solidFill>
                  <a:latin typeface="Georgia" pitchFamily="18" charset="0"/>
                  <a:ea typeface="+mn-ea"/>
                  <a:cs typeface="Arial" charset="0"/>
                </a:defRPr>
              </a:lvl6pPr>
              <a:lvl7pPr marL="2743200" algn="l" defTabSz="914400" rtl="0" eaLnBrk="1" latinLnBrk="0" hangingPunct="1">
                <a:defRPr sz="1400" kern="1200">
                  <a:solidFill>
                    <a:schemeClr val="tx1"/>
                  </a:solidFill>
                  <a:latin typeface="Georgia" pitchFamily="18" charset="0"/>
                  <a:ea typeface="+mn-ea"/>
                  <a:cs typeface="Arial" charset="0"/>
                </a:defRPr>
              </a:lvl7pPr>
              <a:lvl8pPr marL="3200400" algn="l" defTabSz="914400" rtl="0" eaLnBrk="1" latinLnBrk="0" hangingPunct="1">
                <a:defRPr sz="1400" kern="1200">
                  <a:solidFill>
                    <a:schemeClr val="tx1"/>
                  </a:solidFill>
                  <a:latin typeface="Georgia" pitchFamily="18" charset="0"/>
                  <a:ea typeface="+mn-ea"/>
                  <a:cs typeface="Arial" charset="0"/>
                </a:defRPr>
              </a:lvl8pPr>
              <a:lvl9pPr marL="3657600" algn="l" defTabSz="914400" rtl="0" eaLnBrk="1" latinLnBrk="0" hangingPunct="1">
                <a:defRPr sz="1400" kern="1200">
                  <a:solidFill>
                    <a:schemeClr val="tx1"/>
                  </a:solidFill>
                  <a:latin typeface="Georgia" pitchFamily="18" charset="0"/>
                  <a:ea typeface="+mn-ea"/>
                  <a:cs typeface="Arial" charset="0"/>
                </a:defRPr>
              </a:lvl9pPr>
            </a:lstStyle>
            <a:p>
              <a:pPr defTabSz="1219140">
                <a:defRPr/>
              </a:pPr>
              <a:endParaRPr lang="nl-NL" sz="1600" dirty="0">
                <a:solidFill>
                  <a:srgbClr val="333432"/>
                </a:solidFill>
                <a:latin typeface="Arial"/>
                <a:cs typeface="Arial" pitchFamily="34" charset="0"/>
              </a:endParaRPr>
            </a:p>
          </p:txBody>
        </p:sp>
      </p:grpSp>
      <p:sp>
        <p:nvSpPr>
          <p:cNvPr id="39" name="TextBox 38">
            <a:extLst>
              <a:ext uri="{FF2B5EF4-FFF2-40B4-BE49-F238E27FC236}">
                <a16:creationId xmlns:a16="http://schemas.microsoft.com/office/drawing/2014/main" id="{C8EF331D-ECC6-4FB3-9690-92DF48EC6126}"/>
              </a:ext>
            </a:extLst>
          </p:cNvPr>
          <p:cNvSpPr txBox="1"/>
          <p:nvPr/>
        </p:nvSpPr>
        <p:spPr>
          <a:xfrm>
            <a:off x="5041817" y="2543932"/>
            <a:ext cx="2745497" cy="830997"/>
          </a:xfrm>
          <a:prstGeom prst="rect">
            <a:avLst/>
          </a:prstGeom>
          <a:noFill/>
        </p:spPr>
        <p:txBody>
          <a:bodyPr wrap="square" lIns="96000" tIns="0" rIns="0" bIns="0" rtlCol="0">
            <a:spAutoFit/>
          </a:bodyPr>
          <a:lstStyle/>
          <a:p>
            <a:pPr marL="0" lvl="1"/>
            <a:r>
              <a:rPr lang="nl-NL" dirty="0">
                <a:solidFill>
                  <a:srgbClr val="3F4043"/>
                </a:solidFill>
              </a:rPr>
              <a:t>Plaats bagage </a:t>
            </a:r>
            <a:r>
              <a:rPr lang="nl-NL" u="sng" dirty="0">
                <a:solidFill>
                  <a:srgbClr val="3F4043"/>
                </a:solidFill>
              </a:rPr>
              <a:t>niet</a:t>
            </a:r>
            <a:r>
              <a:rPr lang="nl-NL" dirty="0">
                <a:solidFill>
                  <a:srgbClr val="3F4043"/>
                </a:solidFill>
              </a:rPr>
              <a:t> in gangpad of looproute naar nooduitgangen</a:t>
            </a:r>
          </a:p>
        </p:txBody>
      </p:sp>
      <p:sp>
        <p:nvSpPr>
          <p:cNvPr id="40" name="TextBox 39">
            <a:extLst>
              <a:ext uri="{FF2B5EF4-FFF2-40B4-BE49-F238E27FC236}">
                <a16:creationId xmlns:a16="http://schemas.microsoft.com/office/drawing/2014/main" id="{8053FBB6-A7B7-453B-BBC9-DF54E3B2476A}"/>
              </a:ext>
            </a:extLst>
          </p:cNvPr>
          <p:cNvSpPr txBox="1"/>
          <p:nvPr/>
        </p:nvSpPr>
        <p:spPr>
          <a:xfrm>
            <a:off x="717060" y="4863799"/>
            <a:ext cx="3517621" cy="830997"/>
          </a:xfrm>
          <a:prstGeom prst="rect">
            <a:avLst/>
          </a:prstGeom>
          <a:noFill/>
        </p:spPr>
        <p:txBody>
          <a:bodyPr wrap="square" lIns="96000" tIns="0" rIns="0" bIns="0" rtlCol="0">
            <a:spAutoFit/>
          </a:bodyPr>
          <a:lstStyle/>
          <a:p>
            <a:pPr marL="0" lvl="1"/>
            <a:r>
              <a:rPr lang="nl-NL" dirty="0">
                <a:solidFill>
                  <a:srgbClr val="3F4043"/>
                </a:solidFill>
              </a:rPr>
              <a:t>Bij brandalarm: </a:t>
            </a:r>
            <a:br>
              <a:rPr lang="nl-NL" dirty="0">
                <a:solidFill>
                  <a:srgbClr val="3F4043"/>
                </a:solidFill>
              </a:rPr>
            </a:br>
            <a:r>
              <a:rPr lang="nl-NL" dirty="0">
                <a:solidFill>
                  <a:srgbClr val="3F4043"/>
                </a:solidFill>
              </a:rPr>
              <a:t>verlaat gebouw, ga </a:t>
            </a:r>
            <a:br>
              <a:rPr lang="nl-NL" dirty="0">
                <a:solidFill>
                  <a:srgbClr val="3F4043"/>
                </a:solidFill>
              </a:rPr>
            </a:br>
            <a:r>
              <a:rPr lang="nl-NL" dirty="0">
                <a:solidFill>
                  <a:srgbClr val="3F4043"/>
                </a:solidFill>
              </a:rPr>
              <a:t>naar verzamelplaats</a:t>
            </a:r>
          </a:p>
        </p:txBody>
      </p:sp>
      <p:sp>
        <p:nvSpPr>
          <p:cNvPr id="41" name="TextBox 40">
            <a:extLst>
              <a:ext uri="{FF2B5EF4-FFF2-40B4-BE49-F238E27FC236}">
                <a16:creationId xmlns:a16="http://schemas.microsoft.com/office/drawing/2014/main" id="{9D14C140-344D-4392-88EE-456F10B4DC1D}"/>
              </a:ext>
            </a:extLst>
          </p:cNvPr>
          <p:cNvSpPr txBox="1"/>
          <p:nvPr/>
        </p:nvSpPr>
        <p:spPr>
          <a:xfrm>
            <a:off x="5034127" y="4988246"/>
            <a:ext cx="3517621" cy="830997"/>
          </a:xfrm>
          <a:prstGeom prst="rect">
            <a:avLst/>
          </a:prstGeom>
          <a:noFill/>
        </p:spPr>
        <p:txBody>
          <a:bodyPr wrap="square" lIns="96000" tIns="0" rIns="0" bIns="0" rtlCol="0">
            <a:spAutoFit/>
          </a:bodyPr>
          <a:lstStyle/>
          <a:p>
            <a:pPr marL="0" lvl="1"/>
            <a:r>
              <a:rPr lang="nl-NL" dirty="0">
                <a:solidFill>
                  <a:srgbClr val="3F4043"/>
                </a:solidFill>
              </a:rPr>
              <a:t>Verzamelplaats:</a:t>
            </a:r>
          </a:p>
          <a:p>
            <a:pPr marL="0" lvl="1"/>
            <a:r>
              <a:rPr lang="nl-NL" dirty="0">
                <a:solidFill>
                  <a:srgbClr val="3F4043"/>
                </a:solidFill>
              </a:rPr>
              <a:t>Op de parkeerplaats </a:t>
            </a:r>
          </a:p>
          <a:p>
            <a:pPr marL="0" lvl="1"/>
            <a:r>
              <a:rPr lang="nl-NL" dirty="0">
                <a:solidFill>
                  <a:srgbClr val="3F4043"/>
                </a:solidFill>
              </a:rPr>
              <a:t>voor het fietsenhok</a:t>
            </a:r>
          </a:p>
        </p:txBody>
      </p:sp>
      <p:sp>
        <p:nvSpPr>
          <p:cNvPr id="44" name="Freeform 17">
            <a:extLst>
              <a:ext uri="{FF2B5EF4-FFF2-40B4-BE49-F238E27FC236}">
                <a16:creationId xmlns:a16="http://schemas.microsoft.com/office/drawing/2014/main" id="{C1C7224C-A536-4388-B1A0-C5358E895799}"/>
              </a:ext>
            </a:extLst>
          </p:cNvPr>
          <p:cNvSpPr>
            <a:spLocks/>
          </p:cNvSpPr>
          <p:nvPr/>
        </p:nvSpPr>
        <p:spPr bwMode="auto">
          <a:xfrm rot="20909695">
            <a:off x="10261368" y="3435200"/>
            <a:ext cx="445491" cy="467953"/>
          </a:xfrm>
          <a:custGeom>
            <a:avLst/>
            <a:gdLst>
              <a:gd name="T0" fmla="*/ 1505 w 1593"/>
              <a:gd name="T1" fmla="*/ 0 h 1536"/>
              <a:gd name="T2" fmla="*/ 1546 w 1593"/>
              <a:gd name="T3" fmla="*/ 16 h 1536"/>
              <a:gd name="T4" fmla="*/ 1580 w 1593"/>
              <a:gd name="T5" fmla="*/ 50 h 1536"/>
              <a:gd name="T6" fmla="*/ 1593 w 1593"/>
              <a:gd name="T7" fmla="*/ 93 h 1536"/>
              <a:gd name="T8" fmla="*/ 1588 w 1593"/>
              <a:gd name="T9" fmla="*/ 137 h 1536"/>
              <a:gd name="T10" fmla="*/ 1562 w 1593"/>
              <a:gd name="T11" fmla="*/ 175 h 1536"/>
              <a:gd name="T12" fmla="*/ 1077 w 1593"/>
              <a:gd name="T13" fmla="*/ 1302 h 1536"/>
              <a:gd name="T14" fmla="*/ 1067 w 1593"/>
              <a:gd name="T15" fmla="*/ 1355 h 1536"/>
              <a:gd name="T16" fmla="*/ 1040 w 1593"/>
              <a:gd name="T17" fmla="*/ 1392 h 1536"/>
              <a:gd name="T18" fmla="*/ 1000 w 1593"/>
              <a:gd name="T19" fmla="*/ 1414 h 1536"/>
              <a:gd name="T20" fmla="*/ 954 w 1593"/>
              <a:gd name="T21" fmla="*/ 1415 h 1536"/>
              <a:gd name="T22" fmla="*/ 912 w 1593"/>
              <a:gd name="T23" fmla="*/ 1399 h 1536"/>
              <a:gd name="T24" fmla="*/ 173 w 1593"/>
              <a:gd name="T25" fmla="*/ 1508 h 1536"/>
              <a:gd name="T26" fmla="*/ 139 w 1593"/>
              <a:gd name="T27" fmla="*/ 1529 h 1536"/>
              <a:gd name="T28" fmla="*/ 103 w 1593"/>
              <a:gd name="T29" fmla="*/ 1536 h 1536"/>
              <a:gd name="T30" fmla="*/ 63 w 1593"/>
              <a:gd name="T31" fmla="*/ 1528 h 1536"/>
              <a:gd name="T32" fmla="*/ 28 w 1593"/>
              <a:gd name="T33" fmla="*/ 1505 h 1536"/>
              <a:gd name="T34" fmla="*/ 5 w 1593"/>
              <a:gd name="T35" fmla="*/ 1466 h 1536"/>
              <a:gd name="T36" fmla="*/ 1 w 1593"/>
              <a:gd name="T37" fmla="*/ 1421 h 1536"/>
              <a:gd name="T38" fmla="*/ 17 w 1593"/>
              <a:gd name="T39" fmla="*/ 1379 h 1536"/>
              <a:gd name="T40" fmla="*/ 261 w 1593"/>
              <a:gd name="T41" fmla="*/ 1141 h 1536"/>
              <a:gd name="T42" fmla="*/ 210 w 1593"/>
              <a:gd name="T43" fmla="*/ 1113 h 1536"/>
              <a:gd name="T44" fmla="*/ 175 w 1593"/>
              <a:gd name="T45" fmla="*/ 1067 h 1536"/>
              <a:gd name="T46" fmla="*/ 162 w 1593"/>
              <a:gd name="T47" fmla="*/ 1007 h 1536"/>
              <a:gd name="T48" fmla="*/ 165 w 1593"/>
              <a:gd name="T49" fmla="*/ 541 h 1536"/>
              <a:gd name="T50" fmla="*/ 185 w 1593"/>
              <a:gd name="T51" fmla="*/ 491 h 1536"/>
              <a:gd name="T52" fmla="*/ 223 w 1593"/>
              <a:gd name="T53" fmla="*/ 453 h 1536"/>
              <a:gd name="T54" fmla="*/ 272 w 1593"/>
              <a:gd name="T55" fmla="*/ 432 h 1536"/>
              <a:gd name="T56" fmla="*/ 321 w 1593"/>
              <a:gd name="T57" fmla="*/ 431 h 1536"/>
              <a:gd name="T58" fmla="*/ 350 w 1593"/>
              <a:gd name="T59" fmla="*/ 434 h 1536"/>
              <a:gd name="T60" fmla="*/ 391 w 1593"/>
              <a:gd name="T61" fmla="*/ 433 h 1536"/>
              <a:gd name="T62" fmla="*/ 450 w 1593"/>
              <a:gd name="T63" fmla="*/ 423 h 1536"/>
              <a:gd name="T64" fmla="*/ 498 w 1593"/>
              <a:gd name="T65" fmla="*/ 404 h 1536"/>
              <a:gd name="T66" fmla="*/ 933 w 1593"/>
              <a:gd name="T67" fmla="*/ 167 h 1536"/>
              <a:gd name="T68" fmla="*/ 975 w 1593"/>
              <a:gd name="T69" fmla="*/ 159 h 1536"/>
              <a:gd name="T70" fmla="*/ 1021 w 1593"/>
              <a:gd name="T71" fmla="*/ 170 h 1536"/>
              <a:gd name="T72" fmla="*/ 1056 w 1593"/>
              <a:gd name="T73" fmla="*/ 201 h 1536"/>
              <a:gd name="T74" fmla="*/ 1074 w 1593"/>
              <a:gd name="T75" fmla="*/ 246 h 1536"/>
              <a:gd name="T76" fmla="*/ 1077 w 1593"/>
              <a:gd name="T77" fmla="*/ 358 h 1536"/>
              <a:gd name="T78" fmla="*/ 1440 w 1593"/>
              <a:gd name="T79" fmla="*/ 14 h 1536"/>
              <a:gd name="T80" fmla="*/ 1482 w 1593"/>
              <a:gd name="T81"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3" h="1536">
                <a:moveTo>
                  <a:pt x="1482" y="0"/>
                </a:moveTo>
                <a:lnTo>
                  <a:pt x="1505" y="0"/>
                </a:lnTo>
                <a:lnTo>
                  <a:pt x="1526" y="6"/>
                </a:lnTo>
                <a:lnTo>
                  <a:pt x="1546" y="16"/>
                </a:lnTo>
                <a:lnTo>
                  <a:pt x="1565" y="32"/>
                </a:lnTo>
                <a:lnTo>
                  <a:pt x="1580" y="50"/>
                </a:lnTo>
                <a:lnTo>
                  <a:pt x="1589" y="70"/>
                </a:lnTo>
                <a:lnTo>
                  <a:pt x="1593" y="93"/>
                </a:lnTo>
                <a:lnTo>
                  <a:pt x="1593" y="115"/>
                </a:lnTo>
                <a:lnTo>
                  <a:pt x="1588" y="137"/>
                </a:lnTo>
                <a:lnTo>
                  <a:pt x="1578" y="157"/>
                </a:lnTo>
                <a:lnTo>
                  <a:pt x="1562" y="175"/>
                </a:lnTo>
                <a:lnTo>
                  <a:pt x="1077" y="641"/>
                </a:lnTo>
                <a:lnTo>
                  <a:pt x="1077" y="1302"/>
                </a:lnTo>
                <a:lnTo>
                  <a:pt x="1074" y="1330"/>
                </a:lnTo>
                <a:lnTo>
                  <a:pt x="1067" y="1355"/>
                </a:lnTo>
                <a:lnTo>
                  <a:pt x="1056" y="1376"/>
                </a:lnTo>
                <a:lnTo>
                  <a:pt x="1040" y="1392"/>
                </a:lnTo>
                <a:lnTo>
                  <a:pt x="1021" y="1406"/>
                </a:lnTo>
                <a:lnTo>
                  <a:pt x="1000" y="1414"/>
                </a:lnTo>
                <a:lnTo>
                  <a:pt x="975" y="1417"/>
                </a:lnTo>
                <a:lnTo>
                  <a:pt x="954" y="1415"/>
                </a:lnTo>
                <a:lnTo>
                  <a:pt x="933" y="1409"/>
                </a:lnTo>
                <a:lnTo>
                  <a:pt x="912" y="1399"/>
                </a:lnTo>
                <a:lnTo>
                  <a:pt x="513" y="1181"/>
                </a:lnTo>
                <a:lnTo>
                  <a:pt x="173" y="1508"/>
                </a:lnTo>
                <a:lnTo>
                  <a:pt x="157" y="1520"/>
                </a:lnTo>
                <a:lnTo>
                  <a:pt x="139" y="1529"/>
                </a:lnTo>
                <a:lnTo>
                  <a:pt x="122" y="1535"/>
                </a:lnTo>
                <a:lnTo>
                  <a:pt x="103" y="1536"/>
                </a:lnTo>
                <a:lnTo>
                  <a:pt x="83" y="1535"/>
                </a:lnTo>
                <a:lnTo>
                  <a:pt x="63" y="1528"/>
                </a:lnTo>
                <a:lnTo>
                  <a:pt x="45" y="1519"/>
                </a:lnTo>
                <a:lnTo>
                  <a:pt x="28" y="1505"/>
                </a:lnTo>
                <a:lnTo>
                  <a:pt x="15" y="1486"/>
                </a:lnTo>
                <a:lnTo>
                  <a:pt x="5" y="1466"/>
                </a:lnTo>
                <a:lnTo>
                  <a:pt x="0" y="1444"/>
                </a:lnTo>
                <a:lnTo>
                  <a:pt x="1" y="1421"/>
                </a:lnTo>
                <a:lnTo>
                  <a:pt x="6" y="1399"/>
                </a:lnTo>
                <a:lnTo>
                  <a:pt x="17" y="1379"/>
                </a:lnTo>
                <a:lnTo>
                  <a:pt x="32" y="1361"/>
                </a:lnTo>
                <a:lnTo>
                  <a:pt x="261" y="1141"/>
                </a:lnTo>
                <a:lnTo>
                  <a:pt x="233" y="1130"/>
                </a:lnTo>
                <a:lnTo>
                  <a:pt x="210" y="1113"/>
                </a:lnTo>
                <a:lnTo>
                  <a:pt x="190" y="1092"/>
                </a:lnTo>
                <a:lnTo>
                  <a:pt x="175" y="1067"/>
                </a:lnTo>
                <a:lnTo>
                  <a:pt x="165" y="1038"/>
                </a:lnTo>
                <a:lnTo>
                  <a:pt x="162" y="1007"/>
                </a:lnTo>
                <a:lnTo>
                  <a:pt x="162" y="570"/>
                </a:lnTo>
                <a:lnTo>
                  <a:pt x="165" y="541"/>
                </a:lnTo>
                <a:lnTo>
                  <a:pt x="173" y="514"/>
                </a:lnTo>
                <a:lnTo>
                  <a:pt x="185" y="491"/>
                </a:lnTo>
                <a:lnTo>
                  <a:pt x="202" y="470"/>
                </a:lnTo>
                <a:lnTo>
                  <a:pt x="223" y="453"/>
                </a:lnTo>
                <a:lnTo>
                  <a:pt x="246" y="441"/>
                </a:lnTo>
                <a:lnTo>
                  <a:pt x="272" y="432"/>
                </a:lnTo>
                <a:lnTo>
                  <a:pt x="300" y="430"/>
                </a:lnTo>
                <a:lnTo>
                  <a:pt x="321" y="431"/>
                </a:lnTo>
                <a:lnTo>
                  <a:pt x="339" y="433"/>
                </a:lnTo>
                <a:lnTo>
                  <a:pt x="350" y="434"/>
                </a:lnTo>
                <a:lnTo>
                  <a:pt x="363" y="435"/>
                </a:lnTo>
                <a:lnTo>
                  <a:pt x="391" y="433"/>
                </a:lnTo>
                <a:lnTo>
                  <a:pt x="421" y="430"/>
                </a:lnTo>
                <a:lnTo>
                  <a:pt x="450" y="423"/>
                </a:lnTo>
                <a:lnTo>
                  <a:pt x="476" y="414"/>
                </a:lnTo>
                <a:lnTo>
                  <a:pt x="498" y="404"/>
                </a:lnTo>
                <a:lnTo>
                  <a:pt x="912" y="177"/>
                </a:lnTo>
                <a:lnTo>
                  <a:pt x="933" y="167"/>
                </a:lnTo>
                <a:lnTo>
                  <a:pt x="954" y="162"/>
                </a:lnTo>
                <a:lnTo>
                  <a:pt x="975" y="159"/>
                </a:lnTo>
                <a:lnTo>
                  <a:pt x="1000" y="162"/>
                </a:lnTo>
                <a:lnTo>
                  <a:pt x="1021" y="170"/>
                </a:lnTo>
                <a:lnTo>
                  <a:pt x="1040" y="183"/>
                </a:lnTo>
                <a:lnTo>
                  <a:pt x="1056" y="201"/>
                </a:lnTo>
                <a:lnTo>
                  <a:pt x="1067" y="222"/>
                </a:lnTo>
                <a:lnTo>
                  <a:pt x="1074" y="246"/>
                </a:lnTo>
                <a:lnTo>
                  <a:pt x="1077" y="274"/>
                </a:lnTo>
                <a:lnTo>
                  <a:pt x="1077" y="358"/>
                </a:lnTo>
                <a:lnTo>
                  <a:pt x="1421" y="28"/>
                </a:lnTo>
                <a:lnTo>
                  <a:pt x="1440" y="14"/>
                </a:lnTo>
                <a:lnTo>
                  <a:pt x="1461" y="5"/>
                </a:lnTo>
                <a:lnTo>
                  <a:pt x="1482" y="0"/>
                </a:lnTo>
                <a:close/>
              </a:path>
            </a:pathLst>
          </a:custGeom>
          <a:solidFill>
            <a:schemeClr val="bg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nl-NL" sz="2400" dirty="0"/>
          </a:p>
        </p:txBody>
      </p:sp>
      <p:grpSp>
        <p:nvGrpSpPr>
          <p:cNvPr id="62" name="Group 61">
            <a:extLst>
              <a:ext uri="{FF2B5EF4-FFF2-40B4-BE49-F238E27FC236}">
                <a16:creationId xmlns:a16="http://schemas.microsoft.com/office/drawing/2014/main" id="{0DEFA2A0-897C-448C-B598-02DF1A331614}"/>
              </a:ext>
            </a:extLst>
          </p:cNvPr>
          <p:cNvGrpSpPr/>
          <p:nvPr/>
        </p:nvGrpSpPr>
        <p:grpSpPr>
          <a:xfrm rot="20612386">
            <a:off x="10725537" y="3848653"/>
            <a:ext cx="997655" cy="1047959"/>
            <a:chOff x="8272752" y="3644972"/>
            <a:chExt cx="334118" cy="350965"/>
          </a:xfrm>
          <a:solidFill>
            <a:schemeClr val="bg2"/>
          </a:solidFill>
          <a:effectLst>
            <a:outerShdw blurRad="25400" dist="25400" dir="5400000" algn="ctr" rotWithShape="0">
              <a:srgbClr val="000000">
                <a:alpha val="20000"/>
              </a:srgbClr>
            </a:outerShdw>
          </a:effectLst>
          <a:scene3d>
            <a:camera prst="isometricOffAxis1Right"/>
            <a:lightRig rig="threePt" dir="t"/>
          </a:scene3d>
        </p:grpSpPr>
        <p:sp>
          <p:nvSpPr>
            <p:cNvPr id="59" name="Freeform 15">
              <a:extLst>
                <a:ext uri="{FF2B5EF4-FFF2-40B4-BE49-F238E27FC236}">
                  <a16:creationId xmlns:a16="http://schemas.microsoft.com/office/drawing/2014/main" id="{5C021A03-463F-49B1-AC06-F52425EDC217}"/>
                </a:ext>
              </a:extLst>
            </p:cNvPr>
            <p:cNvSpPr>
              <a:spLocks/>
            </p:cNvSpPr>
            <p:nvPr/>
          </p:nvSpPr>
          <p:spPr bwMode="auto">
            <a:xfrm>
              <a:off x="8560002" y="3761403"/>
              <a:ext cx="45333" cy="160859"/>
            </a:xfrm>
            <a:custGeom>
              <a:avLst/>
              <a:gdLst>
                <a:gd name="T0" fmla="*/ 70 w 218"/>
                <a:gd name="T1" fmla="*/ 0 h 703"/>
                <a:gd name="T2" fmla="*/ 85 w 218"/>
                <a:gd name="T3" fmla="*/ 4 h 703"/>
                <a:gd name="T4" fmla="*/ 99 w 218"/>
                <a:gd name="T5" fmla="*/ 11 h 703"/>
                <a:gd name="T6" fmla="*/ 111 w 218"/>
                <a:gd name="T7" fmla="*/ 23 h 703"/>
                <a:gd name="T8" fmla="*/ 138 w 218"/>
                <a:gd name="T9" fmla="*/ 60 h 703"/>
                <a:gd name="T10" fmla="*/ 161 w 218"/>
                <a:gd name="T11" fmla="*/ 103 h 703"/>
                <a:gd name="T12" fmla="*/ 180 w 218"/>
                <a:gd name="T13" fmla="*/ 149 h 703"/>
                <a:gd name="T14" fmla="*/ 197 w 218"/>
                <a:gd name="T15" fmla="*/ 197 h 703"/>
                <a:gd name="T16" fmla="*/ 208 w 218"/>
                <a:gd name="T17" fmla="*/ 247 h 703"/>
                <a:gd name="T18" fmla="*/ 215 w 218"/>
                <a:gd name="T19" fmla="*/ 298 h 703"/>
                <a:gd name="T20" fmla="*/ 218 w 218"/>
                <a:gd name="T21" fmla="*/ 349 h 703"/>
                <a:gd name="T22" fmla="*/ 215 w 218"/>
                <a:gd name="T23" fmla="*/ 402 h 703"/>
                <a:gd name="T24" fmla="*/ 208 w 218"/>
                <a:gd name="T25" fmla="*/ 453 h 703"/>
                <a:gd name="T26" fmla="*/ 196 w 218"/>
                <a:gd name="T27" fmla="*/ 504 h 703"/>
                <a:gd name="T28" fmla="*/ 180 w 218"/>
                <a:gd name="T29" fmla="*/ 553 h 703"/>
                <a:gd name="T30" fmla="*/ 160 w 218"/>
                <a:gd name="T31" fmla="*/ 599 h 703"/>
                <a:gd name="T32" fmla="*/ 136 w 218"/>
                <a:gd name="T33" fmla="*/ 642 h 703"/>
                <a:gd name="T34" fmla="*/ 109 w 218"/>
                <a:gd name="T35" fmla="*/ 680 h 703"/>
                <a:gd name="T36" fmla="*/ 95 w 218"/>
                <a:gd name="T37" fmla="*/ 692 h 703"/>
                <a:gd name="T38" fmla="*/ 79 w 218"/>
                <a:gd name="T39" fmla="*/ 700 h 703"/>
                <a:gd name="T40" fmla="*/ 61 w 218"/>
                <a:gd name="T41" fmla="*/ 703 h 703"/>
                <a:gd name="T42" fmla="*/ 48 w 218"/>
                <a:gd name="T43" fmla="*/ 701 h 703"/>
                <a:gd name="T44" fmla="*/ 34 w 218"/>
                <a:gd name="T45" fmla="*/ 696 h 703"/>
                <a:gd name="T46" fmla="*/ 23 w 218"/>
                <a:gd name="T47" fmla="*/ 689 h 703"/>
                <a:gd name="T48" fmla="*/ 11 w 218"/>
                <a:gd name="T49" fmla="*/ 677 h 703"/>
                <a:gd name="T50" fmla="*/ 4 w 218"/>
                <a:gd name="T51" fmla="*/ 663 h 703"/>
                <a:gd name="T52" fmla="*/ 0 w 218"/>
                <a:gd name="T53" fmla="*/ 647 h 703"/>
                <a:gd name="T54" fmla="*/ 1 w 218"/>
                <a:gd name="T55" fmla="*/ 632 h 703"/>
                <a:gd name="T56" fmla="*/ 4 w 218"/>
                <a:gd name="T57" fmla="*/ 617 h 703"/>
                <a:gd name="T58" fmla="*/ 13 w 218"/>
                <a:gd name="T59" fmla="*/ 603 h 703"/>
                <a:gd name="T60" fmla="*/ 33 w 218"/>
                <a:gd name="T61" fmla="*/ 575 h 703"/>
                <a:gd name="T62" fmla="*/ 51 w 218"/>
                <a:gd name="T63" fmla="*/ 542 h 703"/>
                <a:gd name="T64" fmla="*/ 67 w 218"/>
                <a:gd name="T65" fmla="*/ 506 h 703"/>
                <a:gd name="T66" fmla="*/ 79 w 218"/>
                <a:gd name="T67" fmla="*/ 468 h 703"/>
                <a:gd name="T68" fmla="*/ 88 w 218"/>
                <a:gd name="T69" fmla="*/ 430 h 703"/>
                <a:gd name="T70" fmla="*/ 93 w 218"/>
                <a:gd name="T71" fmla="*/ 389 h 703"/>
                <a:gd name="T72" fmla="*/ 96 w 218"/>
                <a:gd name="T73" fmla="*/ 349 h 703"/>
                <a:gd name="T74" fmla="*/ 93 w 218"/>
                <a:gd name="T75" fmla="*/ 311 h 703"/>
                <a:gd name="T76" fmla="*/ 88 w 218"/>
                <a:gd name="T77" fmla="*/ 272 h 703"/>
                <a:gd name="T78" fmla="*/ 79 w 218"/>
                <a:gd name="T79" fmla="*/ 233 h 703"/>
                <a:gd name="T80" fmla="*/ 67 w 218"/>
                <a:gd name="T81" fmla="*/ 195 h 703"/>
                <a:gd name="T82" fmla="*/ 52 w 218"/>
                <a:gd name="T83" fmla="*/ 159 h 703"/>
                <a:gd name="T84" fmla="*/ 34 w 218"/>
                <a:gd name="T85" fmla="*/ 127 h 703"/>
                <a:gd name="T86" fmla="*/ 14 w 218"/>
                <a:gd name="T87" fmla="*/ 99 h 703"/>
                <a:gd name="T88" fmla="*/ 7 w 218"/>
                <a:gd name="T89" fmla="*/ 85 h 703"/>
                <a:gd name="T90" fmla="*/ 2 w 218"/>
                <a:gd name="T91" fmla="*/ 69 h 703"/>
                <a:gd name="T92" fmla="*/ 2 w 218"/>
                <a:gd name="T93" fmla="*/ 54 h 703"/>
                <a:gd name="T94" fmla="*/ 6 w 218"/>
                <a:gd name="T95" fmla="*/ 38 h 703"/>
                <a:gd name="T96" fmla="*/ 13 w 218"/>
                <a:gd name="T97" fmla="*/ 25 h 703"/>
                <a:gd name="T98" fmla="*/ 24 w 218"/>
                <a:gd name="T99" fmla="*/ 13 h 703"/>
                <a:gd name="T100" fmla="*/ 39 w 218"/>
                <a:gd name="T101" fmla="*/ 5 h 703"/>
                <a:gd name="T102" fmla="*/ 55 w 218"/>
                <a:gd name="T103" fmla="*/ 0 h 703"/>
                <a:gd name="T104" fmla="*/ 70 w 218"/>
                <a:gd name="T105"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703">
                  <a:moveTo>
                    <a:pt x="70" y="0"/>
                  </a:moveTo>
                  <a:lnTo>
                    <a:pt x="85" y="4"/>
                  </a:lnTo>
                  <a:lnTo>
                    <a:pt x="99" y="11"/>
                  </a:lnTo>
                  <a:lnTo>
                    <a:pt x="111" y="23"/>
                  </a:lnTo>
                  <a:lnTo>
                    <a:pt x="138" y="60"/>
                  </a:lnTo>
                  <a:lnTo>
                    <a:pt x="161" y="103"/>
                  </a:lnTo>
                  <a:lnTo>
                    <a:pt x="180" y="149"/>
                  </a:lnTo>
                  <a:lnTo>
                    <a:pt x="197" y="197"/>
                  </a:lnTo>
                  <a:lnTo>
                    <a:pt x="208" y="247"/>
                  </a:lnTo>
                  <a:lnTo>
                    <a:pt x="215" y="298"/>
                  </a:lnTo>
                  <a:lnTo>
                    <a:pt x="218" y="349"/>
                  </a:lnTo>
                  <a:lnTo>
                    <a:pt x="215" y="402"/>
                  </a:lnTo>
                  <a:lnTo>
                    <a:pt x="208" y="453"/>
                  </a:lnTo>
                  <a:lnTo>
                    <a:pt x="196" y="504"/>
                  </a:lnTo>
                  <a:lnTo>
                    <a:pt x="180" y="553"/>
                  </a:lnTo>
                  <a:lnTo>
                    <a:pt x="160" y="599"/>
                  </a:lnTo>
                  <a:lnTo>
                    <a:pt x="136" y="642"/>
                  </a:lnTo>
                  <a:lnTo>
                    <a:pt x="109" y="680"/>
                  </a:lnTo>
                  <a:lnTo>
                    <a:pt x="95" y="692"/>
                  </a:lnTo>
                  <a:lnTo>
                    <a:pt x="79" y="700"/>
                  </a:lnTo>
                  <a:lnTo>
                    <a:pt x="61" y="703"/>
                  </a:lnTo>
                  <a:lnTo>
                    <a:pt x="48" y="701"/>
                  </a:lnTo>
                  <a:lnTo>
                    <a:pt x="34" y="696"/>
                  </a:lnTo>
                  <a:lnTo>
                    <a:pt x="23" y="689"/>
                  </a:lnTo>
                  <a:lnTo>
                    <a:pt x="11" y="677"/>
                  </a:lnTo>
                  <a:lnTo>
                    <a:pt x="4" y="663"/>
                  </a:lnTo>
                  <a:lnTo>
                    <a:pt x="0" y="647"/>
                  </a:lnTo>
                  <a:lnTo>
                    <a:pt x="1" y="632"/>
                  </a:lnTo>
                  <a:lnTo>
                    <a:pt x="4" y="617"/>
                  </a:lnTo>
                  <a:lnTo>
                    <a:pt x="13" y="603"/>
                  </a:lnTo>
                  <a:lnTo>
                    <a:pt x="33" y="575"/>
                  </a:lnTo>
                  <a:lnTo>
                    <a:pt x="51" y="542"/>
                  </a:lnTo>
                  <a:lnTo>
                    <a:pt x="67" y="506"/>
                  </a:lnTo>
                  <a:lnTo>
                    <a:pt x="79" y="468"/>
                  </a:lnTo>
                  <a:lnTo>
                    <a:pt x="88" y="430"/>
                  </a:lnTo>
                  <a:lnTo>
                    <a:pt x="93" y="389"/>
                  </a:lnTo>
                  <a:lnTo>
                    <a:pt x="96" y="349"/>
                  </a:lnTo>
                  <a:lnTo>
                    <a:pt x="93" y="311"/>
                  </a:lnTo>
                  <a:lnTo>
                    <a:pt x="88" y="272"/>
                  </a:lnTo>
                  <a:lnTo>
                    <a:pt x="79" y="233"/>
                  </a:lnTo>
                  <a:lnTo>
                    <a:pt x="67" y="195"/>
                  </a:lnTo>
                  <a:lnTo>
                    <a:pt x="52" y="159"/>
                  </a:lnTo>
                  <a:lnTo>
                    <a:pt x="34" y="127"/>
                  </a:lnTo>
                  <a:lnTo>
                    <a:pt x="14" y="99"/>
                  </a:lnTo>
                  <a:lnTo>
                    <a:pt x="7" y="85"/>
                  </a:lnTo>
                  <a:lnTo>
                    <a:pt x="2" y="69"/>
                  </a:lnTo>
                  <a:lnTo>
                    <a:pt x="2" y="54"/>
                  </a:lnTo>
                  <a:lnTo>
                    <a:pt x="6" y="38"/>
                  </a:lnTo>
                  <a:lnTo>
                    <a:pt x="13" y="25"/>
                  </a:lnTo>
                  <a:lnTo>
                    <a:pt x="24" y="13"/>
                  </a:lnTo>
                  <a:lnTo>
                    <a:pt x="39" y="5"/>
                  </a:lnTo>
                  <a:lnTo>
                    <a:pt x="55" y="0"/>
                  </a:lnTo>
                  <a:lnTo>
                    <a:pt x="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60" name="Freeform 16">
              <a:extLst>
                <a:ext uri="{FF2B5EF4-FFF2-40B4-BE49-F238E27FC236}">
                  <a16:creationId xmlns:a16="http://schemas.microsoft.com/office/drawing/2014/main" id="{B6275A86-ADDD-48CF-B9A6-1CF0A7FFE61F}"/>
                </a:ext>
              </a:extLst>
            </p:cNvPr>
            <p:cNvSpPr>
              <a:spLocks/>
            </p:cNvSpPr>
            <p:nvPr/>
          </p:nvSpPr>
          <p:spPr bwMode="auto">
            <a:xfrm>
              <a:off x="8521385" y="3785167"/>
              <a:ext cx="37777" cy="113333"/>
            </a:xfrm>
            <a:custGeom>
              <a:avLst/>
              <a:gdLst>
                <a:gd name="T0" fmla="*/ 69 w 182"/>
                <a:gd name="T1" fmla="*/ 0 h 495"/>
                <a:gd name="T2" fmla="*/ 85 w 182"/>
                <a:gd name="T3" fmla="*/ 4 h 495"/>
                <a:gd name="T4" fmla="*/ 98 w 182"/>
                <a:gd name="T5" fmla="*/ 11 h 495"/>
                <a:gd name="T6" fmla="*/ 111 w 182"/>
                <a:gd name="T7" fmla="*/ 23 h 495"/>
                <a:gd name="T8" fmla="*/ 130 w 182"/>
                <a:gd name="T9" fmla="*/ 51 h 495"/>
                <a:gd name="T10" fmla="*/ 146 w 182"/>
                <a:gd name="T11" fmla="*/ 82 h 495"/>
                <a:gd name="T12" fmla="*/ 160 w 182"/>
                <a:gd name="T13" fmla="*/ 115 h 495"/>
                <a:gd name="T14" fmla="*/ 170 w 182"/>
                <a:gd name="T15" fmla="*/ 150 h 495"/>
                <a:gd name="T16" fmla="*/ 176 w 182"/>
                <a:gd name="T17" fmla="*/ 183 h 495"/>
                <a:gd name="T18" fmla="*/ 180 w 182"/>
                <a:gd name="T19" fmla="*/ 217 h 495"/>
                <a:gd name="T20" fmla="*/ 182 w 182"/>
                <a:gd name="T21" fmla="*/ 247 h 495"/>
                <a:gd name="T22" fmla="*/ 180 w 182"/>
                <a:gd name="T23" fmla="*/ 277 h 495"/>
                <a:gd name="T24" fmla="*/ 176 w 182"/>
                <a:gd name="T25" fmla="*/ 310 h 495"/>
                <a:gd name="T26" fmla="*/ 168 w 182"/>
                <a:gd name="T27" fmla="*/ 344 h 495"/>
                <a:gd name="T28" fmla="*/ 158 w 182"/>
                <a:gd name="T29" fmla="*/ 379 h 495"/>
                <a:gd name="T30" fmla="*/ 145 w 182"/>
                <a:gd name="T31" fmla="*/ 412 h 495"/>
                <a:gd name="T32" fmla="*/ 130 w 182"/>
                <a:gd name="T33" fmla="*/ 443 h 495"/>
                <a:gd name="T34" fmla="*/ 109 w 182"/>
                <a:gd name="T35" fmla="*/ 472 h 495"/>
                <a:gd name="T36" fmla="*/ 96 w 182"/>
                <a:gd name="T37" fmla="*/ 484 h 495"/>
                <a:gd name="T38" fmla="*/ 79 w 182"/>
                <a:gd name="T39" fmla="*/ 492 h 495"/>
                <a:gd name="T40" fmla="*/ 62 w 182"/>
                <a:gd name="T41" fmla="*/ 495 h 495"/>
                <a:gd name="T42" fmla="*/ 48 w 182"/>
                <a:gd name="T43" fmla="*/ 493 h 495"/>
                <a:gd name="T44" fmla="*/ 35 w 182"/>
                <a:gd name="T45" fmla="*/ 489 h 495"/>
                <a:gd name="T46" fmla="*/ 24 w 182"/>
                <a:gd name="T47" fmla="*/ 481 h 495"/>
                <a:gd name="T48" fmla="*/ 12 w 182"/>
                <a:gd name="T49" fmla="*/ 469 h 495"/>
                <a:gd name="T50" fmla="*/ 5 w 182"/>
                <a:gd name="T51" fmla="*/ 456 h 495"/>
                <a:gd name="T52" fmla="*/ 0 w 182"/>
                <a:gd name="T53" fmla="*/ 440 h 495"/>
                <a:gd name="T54" fmla="*/ 2 w 182"/>
                <a:gd name="T55" fmla="*/ 424 h 495"/>
                <a:gd name="T56" fmla="*/ 6 w 182"/>
                <a:gd name="T57" fmla="*/ 409 h 495"/>
                <a:gd name="T58" fmla="*/ 14 w 182"/>
                <a:gd name="T59" fmla="*/ 396 h 495"/>
                <a:gd name="T60" fmla="*/ 26 w 182"/>
                <a:gd name="T61" fmla="*/ 377 h 495"/>
                <a:gd name="T62" fmla="*/ 37 w 182"/>
                <a:gd name="T63" fmla="*/ 354 h 495"/>
                <a:gd name="T64" fmla="*/ 46 w 182"/>
                <a:gd name="T65" fmla="*/ 329 h 495"/>
                <a:gd name="T66" fmla="*/ 53 w 182"/>
                <a:gd name="T67" fmla="*/ 301 h 495"/>
                <a:gd name="T68" fmla="*/ 57 w 182"/>
                <a:gd name="T69" fmla="*/ 273 h 495"/>
                <a:gd name="T70" fmla="*/ 59 w 182"/>
                <a:gd name="T71" fmla="*/ 247 h 495"/>
                <a:gd name="T72" fmla="*/ 57 w 182"/>
                <a:gd name="T73" fmla="*/ 220 h 495"/>
                <a:gd name="T74" fmla="*/ 53 w 182"/>
                <a:gd name="T75" fmla="*/ 192 h 495"/>
                <a:gd name="T76" fmla="*/ 46 w 182"/>
                <a:gd name="T77" fmla="*/ 164 h 495"/>
                <a:gd name="T78" fmla="*/ 37 w 182"/>
                <a:gd name="T79" fmla="*/ 140 h 495"/>
                <a:gd name="T80" fmla="*/ 27 w 182"/>
                <a:gd name="T81" fmla="*/ 118 h 495"/>
                <a:gd name="T82" fmla="*/ 15 w 182"/>
                <a:gd name="T83" fmla="*/ 99 h 495"/>
                <a:gd name="T84" fmla="*/ 6 w 182"/>
                <a:gd name="T85" fmla="*/ 84 h 495"/>
                <a:gd name="T86" fmla="*/ 3 w 182"/>
                <a:gd name="T87" fmla="*/ 70 h 495"/>
                <a:gd name="T88" fmla="*/ 2 w 182"/>
                <a:gd name="T89" fmla="*/ 54 h 495"/>
                <a:gd name="T90" fmla="*/ 6 w 182"/>
                <a:gd name="T91" fmla="*/ 39 h 495"/>
                <a:gd name="T92" fmla="*/ 14 w 182"/>
                <a:gd name="T93" fmla="*/ 24 h 495"/>
                <a:gd name="T94" fmla="*/ 25 w 182"/>
                <a:gd name="T95" fmla="*/ 13 h 495"/>
                <a:gd name="T96" fmla="*/ 39 w 182"/>
                <a:gd name="T97" fmla="*/ 4 h 495"/>
                <a:gd name="T98" fmla="*/ 54 w 182"/>
                <a:gd name="T99" fmla="*/ 0 h 495"/>
                <a:gd name="T100" fmla="*/ 69 w 182"/>
                <a:gd name="T101"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95">
                  <a:moveTo>
                    <a:pt x="69" y="0"/>
                  </a:moveTo>
                  <a:lnTo>
                    <a:pt x="85" y="4"/>
                  </a:lnTo>
                  <a:lnTo>
                    <a:pt x="98" y="11"/>
                  </a:lnTo>
                  <a:lnTo>
                    <a:pt x="111" y="23"/>
                  </a:lnTo>
                  <a:lnTo>
                    <a:pt x="130" y="51"/>
                  </a:lnTo>
                  <a:lnTo>
                    <a:pt x="146" y="82"/>
                  </a:lnTo>
                  <a:lnTo>
                    <a:pt x="160" y="115"/>
                  </a:lnTo>
                  <a:lnTo>
                    <a:pt x="170" y="150"/>
                  </a:lnTo>
                  <a:lnTo>
                    <a:pt x="176" y="183"/>
                  </a:lnTo>
                  <a:lnTo>
                    <a:pt x="180" y="217"/>
                  </a:lnTo>
                  <a:lnTo>
                    <a:pt x="182" y="247"/>
                  </a:lnTo>
                  <a:lnTo>
                    <a:pt x="180" y="277"/>
                  </a:lnTo>
                  <a:lnTo>
                    <a:pt x="176" y="310"/>
                  </a:lnTo>
                  <a:lnTo>
                    <a:pt x="168" y="344"/>
                  </a:lnTo>
                  <a:lnTo>
                    <a:pt x="158" y="379"/>
                  </a:lnTo>
                  <a:lnTo>
                    <a:pt x="145" y="412"/>
                  </a:lnTo>
                  <a:lnTo>
                    <a:pt x="130" y="443"/>
                  </a:lnTo>
                  <a:lnTo>
                    <a:pt x="109" y="472"/>
                  </a:lnTo>
                  <a:lnTo>
                    <a:pt x="96" y="484"/>
                  </a:lnTo>
                  <a:lnTo>
                    <a:pt x="79" y="492"/>
                  </a:lnTo>
                  <a:lnTo>
                    <a:pt x="62" y="495"/>
                  </a:lnTo>
                  <a:lnTo>
                    <a:pt x="48" y="493"/>
                  </a:lnTo>
                  <a:lnTo>
                    <a:pt x="35" y="489"/>
                  </a:lnTo>
                  <a:lnTo>
                    <a:pt x="24" y="481"/>
                  </a:lnTo>
                  <a:lnTo>
                    <a:pt x="12" y="469"/>
                  </a:lnTo>
                  <a:lnTo>
                    <a:pt x="5" y="456"/>
                  </a:lnTo>
                  <a:lnTo>
                    <a:pt x="0" y="440"/>
                  </a:lnTo>
                  <a:lnTo>
                    <a:pt x="2" y="424"/>
                  </a:lnTo>
                  <a:lnTo>
                    <a:pt x="6" y="409"/>
                  </a:lnTo>
                  <a:lnTo>
                    <a:pt x="14" y="396"/>
                  </a:lnTo>
                  <a:lnTo>
                    <a:pt x="26" y="377"/>
                  </a:lnTo>
                  <a:lnTo>
                    <a:pt x="37" y="354"/>
                  </a:lnTo>
                  <a:lnTo>
                    <a:pt x="46" y="329"/>
                  </a:lnTo>
                  <a:lnTo>
                    <a:pt x="53" y="301"/>
                  </a:lnTo>
                  <a:lnTo>
                    <a:pt x="57" y="273"/>
                  </a:lnTo>
                  <a:lnTo>
                    <a:pt x="59" y="247"/>
                  </a:lnTo>
                  <a:lnTo>
                    <a:pt x="57" y="220"/>
                  </a:lnTo>
                  <a:lnTo>
                    <a:pt x="53" y="192"/>
                  </a:lnTo>
                  <a:lnTo>
                    <a:pt x="46" y="164"/>
                  </a:lnTo>
                  <a:lnTo>
                    <a:pt x="37" y="140"/>
                  </a:lnTo>
                  <a:lnTo>
                    <a:pt x="27" y="118"/>
                  </a:lnTo>
                  <a:lnTo>
                    <a:pt x="15" y="99"/>
                  </a:lnTo>
                  <a:lnTo>
                    <a:pt x="6" y="84"/>
                  </a:lnTo>
                  <a:lnTo>
                    <a:pt x="3" y="70"/>
                  </a:lnTo>
                  <a:lnTo>
                    <a:pt x="2" y="54"/>
                  </a:lnTo>
                  <a:lnTo>
                    <a:pt x="6" y="39"/>
                  </a:lnTo>
                  <a:lnTo>
                    <a:pt x="14" y="24"/>
                  </a:lnTo>
                  <a:lnTo>
                    <a:pt x="25" y="13"/>
                  </a:lnTo>
                  <a:lnTo>
                    <a:pt x="39" y="4"/>
                  </a:lnTo>
                  <a:lnTo>
                    <a:pt x="54" y="0"/>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61" name="Freeform 17">
              <a:extLst>
                <a:ext uri="{FF2B5EF4-FFF2-40B4-BE49-F238E27FC236}">
                  <a16:creationId xmlns:a16="http://schemas.microsoft.com/office/drawing/2014/main" id="{DD135C66-C0D4-414A-A637-74BBDF842FD8}"/>
                </a:ext>
              </a:extLst>
            </p:cNvPr>
            <p:cNvSpPr>
              <a:spLocks/>
            </p:cNvSpPr>
            <p:nvPr/>
          </p:nvSpPr>
          <p:spPr bwMode="auto">
            <a:xfrm>
              <a:off x="8272752" y="3644972"/>
              <a:ext cx="334118" cy="350965"/>
            </a:xfrm>
            <a:custGeom>
              <a:avLst/>
              <a:gdLst>
                <a:gd name="T0" fmla="*/ 1505 w 1593"/>
                <a:gd name="T1" fmla="*/ 0 h 1536"/>
                <a:gd name="T2" fmla="*/ 1546 w 1593"/>
                <a:gd name="T3" fmla="*/ 16 h 1536"/>
                <a:gd name="T4" fmla="*/ 1580 w 1593"/>
                <a:gd name="T5" fmla="*/ 50 h 1536"/>
                <a:gd name="T6" fmla="*/ 1593 w 1593"/>
                <a:gd name="T7" fmla="*/ 93 h 1536"/>
                <a:gd name="T8" fmla="*/ 1588 w 1593"/>
                <a:gd name="T9" fmla="*/ 137 h 1536"/>
                <a:gd name="T10" fmla="*/ 1562 w 1593"/>
                <a:gd name="T11" fmla="*/ 175 h 1536"/>
                <a:gd name="T12" fmla="*/ 1077 w 1593"/>
                <a:gd name="T13" fmla="*/ 1302 h 1536"/>
                <a:gd name="T14" fmla="*/ 1067 w 1593"/>
                <a:gd name="T15" fmla="*/ 1355 h 1536"/>
                <a:gd name="T16" fmla="*/ 1040 w 1593"/>
                <a:gd name="T17" fmla="*/ 1392 h 1536"/>
                <a:gd name="T18" fmla="*/ 1000 w 1593"/>
                <a:gd name="T19" fmla="*/ 1414 h 1536"/>
                <a:gd name="T20" fmla="*/ 954 w 1593"/>
                <a:gd name="T21" fmla="*/ 1415 h 1536"/>
                <a:gd name="T22" fmla="*/ 912 w 1593"/>
                <a:gd name="T23" fmla="*/ 1399 h 1536"/>
                <a:gd name="T24" fmla="*/ 173 w 1593"/>
                <a:gd name="T25" fmla="*/ 1508 h 1536"/>
                <a:gd name="T26" fmla="*/ 139 w 1593"/>
                <a:gd name="T27" fmla="*/ 1529 h 1536"/>
                <a:gd name="T28" fmla="*/ 103 w 1593"/>
                <a:gd name="T29" fmla="*/ 1536 h 1536"/>
                <a:gd name="T30" fmla="*/ 63 w 1593"/>
                <a:gd name="T31" fmla="*/ 1528 h 1536"/>
                <a:gd name="T32" fmla="*/ 28 w 1593"/>
                <a:gd name="T33" fmla="*/ 1505 h 1536"/>
                <a:gd name="T34" fmla="*/ 5 w 1593"/>
                <a:gd name="T35" fmla="*/ 1466 h 1536"/>
                <a:gd name="T36" fmla="*/ 1 w 1593"/>
                <a:gd name="T37" fmla="*/ 1421 h 1536"/>
                <a:gd name="T38" fmla="*/ 17 w 1593"/>
                <a:gd name="T39" fmla="*/ 1379 h 1536"/>
                <a:gd name="T40" fmla="*/ 261 w 1593"/>
                <a:gd name="T41" fmla="*/ 1141 h 1536"/>
                <a:gd name="T42" fmla="*/ 210 w 1593"/>
                <a:gd name="T43" fmla="*/ 1113 h 1536"/>
                <a:gd name="T44" fmla="*/ 175 w 1593"/>
                <a:gd name="T45" fmla="*/ 1067 h 1536"/>
                <a:gd name="T46" fmla="*/ 162 w 1593"/>
                <a:gd name="T47" fmla="*/ 1007 h 1536"/>
                <a:gd name="T48" fmla="*/ 165 w 1593"/>
                <a:gd name="T49" fmla="*/ 541 h 1536"/>
                <a:gd name="T50" fmla="*/ 185 w 1593"/>
                <a:gd name="T51" fmla="*/ 491 h 1536"/>
                <a:gd name="T52" fmla="*/ 223 w 1593"/>
                <a:gd name="T53" fmla="*/ 453 h 1536"/>
                <a:gd name="T54" fmla="*/ 272 w 1593"/>
                <a:gd name="T55" fmla="*/ 432 h 1536"/>
                <a:gd name="T56" fmla="*/ 321 w 1593"/>
                <a:gd name="T57" fmla="*/ 431 h 1536"/>
                <a:gd name="T58" fmla="*/ 350 w 1593"/>
                <a:gd name="T59" fmla="*/ 434 h 1536"/>
                <a:gd name="T60" fmla="*/ 391 w 1593"/>
                <a:gd name="T61" fmla="*/ 433 h 1536"/>
                <a:gd name="T62" fmla="*/ 450 w 1593"/>
                <a:gd name="T63" fmla="*/ 423 h 1536"/>
                <a:gd name="T64" fmla="*/ 498 w 1593"/>
                <a:gd name="T65" fmla="*/ 404 h 1536"/>
                <a:gd name="T66" fmla="*/ 933 w 1593"/>
                <a:gd name="T67" fmla="*/ 167 h 1536"/>
                <a:gd name="T68" fmla="*/ 975 w 1593"/>
                <a:gd name="T69" fmla="*/ 159 h 1536"/>
                <a:gd name="T70" fmla="*/ 1021 w 1593"/>
                <a:gd name="T71" fmla="*/ 170 h 1536"/>
                <a:gd name="T72" fmla="*/ 1056 w 1593"/>
                <a:gd name="T73" fmla="*/ 201 h 1536"/>
                <a:gd name="T74" fmla="*/ 1074 w 1593"/>
                <a:gd name="T75" fmla="*/ 246 h 1536"/>
                <a:gd name="T76" fmla="*/ 1077 w 1593"/>
                <a:gd name="T77" fmla="*/ 358 h 1536"/>
                <a:gd name="T78" fmla="*/ 1440 w 1593"/>
                <a:gd name="T79" fmla="*/ 14 h 1536"/>
                <a:gd name="T80" fmla="*/ 1482 w 1593"/>
                <a:gd name="T81"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3" h="1536">
                  <a:moveTo>
                    <a:pt x="1482" y="0"/>
                  </a:moveTo>
                  <a:lnTo>
                    <a:pt x="1505" y="0"/>
                  </a:lnTo>
                  <a:lnTo>
                    <a:pt x="1526" y="6"/>
                  </a:lnTo>
                  <a:lnTo>
                    <a:pt x="1546" y="16"/>
                  </a:lnTo>
                  <a:lnTo>
                    <a:pt x="1565" y="32"/>
                  </a:lnTo>
                  <a:lnTo>
                    <a:pt x="1580" y="50"/>
                  </a:lnTo>
                  <a:lnTo>
                    <a:pt x="1589" y="70"/>
                  </a:lnTo>
                  <a:lnTo>
                    <a:pt x="1593" y="93"/>
                  </a:lnTo>
                  <a:lnTo>
                    <a:pt x="1593" y="115"/>
                  </a:lnTo>
                  <a:lnTo>
                    <a:pt x="1588" y="137"/>
                  </a:lnTo>
                  <a:lnTo>
                    <a:pt x="1578" y="157"/>
                  </a:lnTo>
                  <a:lnTo>
                    <a:pt x="1562" y="175"/>
                  </a:lnTo>
                  <a:lnTo>
                    <a:pt x="1077" y="641"/>
                  </a:lnTo>
                  <a:lnTo>
                    <a:pt x="1077" y="1302"/>
                  </a:lnTo>
                  <a:lnTo>
                    <a:pt x="1074" y="1330"/>
                  </a:lnTo>
                  <a:lnTo>
                    <a:pt x="1067" y="1355"/>
                  </a:lnTo>
                  <a:lnTo>
                    <a:pt x="1056" y="1376"/>
                  </a:lnTo>
                  <a:lnTo>
                    <a:pt x="1040" y="1392"/>
                  </a:lnTo>
                  <a:lnTo>
                    <a:pt x="1021" y="1406"/>
                  </a:lnTo>
                  <a:lnTo>
                    <a:pt x="1000" y="1414"/>
                  </a:lnTo>
                  <a:lnTo>
                    <a:pt x="975" y="1417"/>
                  </a:lnTo>
                  <a:lnTo>
                    <a:pt x="954" y="1415"/>
                  </a:lnTo>
                  <a:lnTo>
                    <a:pt x="933" y="1409"/>
                  </a:lnTo>
                  <a:lnTo>
                    <a:pt x="912" y="1399"/>
                  </a:lnTo>
                  <a:lnTo>
                    <a:pt x="513" y="1181"/>
                  </a:lnTo>
                  <a:lnTo>
                    <a:pt x="173" y="1508"/>
                  </a:lnTo>
                  <a:lnTo>
                    <a:pt x="157" y="1520"/>
                  </a:lnTo>
                  <a:lnTo>
                    <a:pt x="139" y="1529"/>
                  </a:lnTo>
                  <a:lnTo>
                    <a:pt x="122" y="1535"/>
                  </a:lnTo>
                  <a:lnTo>
                    <a:pt x="103" y="1536"/>
                  </a:lnTo>
                  <a:lnTo>
                    <a:pt x="83" y="1535"/>
                  </a:lnTo>
                  <a:lnTo>
                    <a:pt x="63" y="1528"/>
                  </a:lnTo>
                  <a:lnTo>
                    <a:pt x="45" y="1519"/>
                  </a:lnTo>
                  <a:lnTo>
                    <a:pt x="28" y="1505"/>
                  </a:lnTo>
                  <a:lnTo>
                    <a:pt x="15" y="1486"/>
                  </a:lnTo>
                  <a:lnTo>
                    <a:pt x="5" y="1466"/>
                  </a:lnTo>
                  <a:lnTo>
                    <a:pt x="0" y="1444"/>
                  </a:lnTo>
                  <a:lnTo>
                    <a:pt x="1" y="1421"/>
                  </a:lnTo>
                  <a:lnTo>
                    <a:pt x="6" y="1399"/>
                  </a:lnTo>
                  <a:lnTo>
                    <a:pt x="17" y="1379"/>
                  </a:lnTo>
                  <a:lnTo>
                    <a:pt x="32" y="1361"/>
                  </a:lnTo>
                  <a:lnTo>
                    <a:pt x="261" y="1141"/>
                  </a:lnTo>
                  <a:lnTo>
                    <a:pt x="233" y="1130"/>
                  </a:lnTo>
                  <a:lnTo>
                    <a:pt x="210" y="1113"/>
                  </a:lnTo>
                  <a:lnTo>
                    <a:pt x="190" y="1092"/>
                  </a:lnTo>
                  <a:lnTo>
                    <a:pt x="175" y="1067"/>
                  </a:lnTo>
                  <a:lnTo>
                    <a:pt x="165" y="1038"/>
                  </a:lnTo>
                  <a:lnTo>
                    <a:pt x="162" y="1007"/>
                  </a:lnTo>
                  <a:lnTo>
                    <a:pt x="162" y="570"/>
                  </a:lnTo>
                  <a:lnTo>
                    <a:pt x="165" y="541"/>
                  </a:lnTo>
                  <a:lnTo>
                    <a:pt x="173" y="514"/>
                  </a:lnTo>
                  <a:lnTo>
                    <a:pt x="185" y="491"/>
                  </a:lnTo>
                  <a:lnTo>
                    <a:pt x="202" y="470"/>
                  </a:lnTo>
                  <a:lnTo>
                    <a:pt x="223" y="453"/>
                  </a:lnTo>
                  <a:lnTo>
                    <a:pt x="246" y="441"/>
                  </a:lnTo>
                  <a:lnTo>
                    <a:pt x="272" y="432"/>
                  </a:lnTo>
                  <a:lnTo>
                    <a:pt x="300" y="430"/>
                  </a:lnTo>
                  <a:lnTo>
                    <a:pt x="321" y="431"/>
                  </a:lnTo>
                  <a:lnTo>
                    <a:pt x="339" y="433"/>
                  </a:lnTo>
                  <a:lnTo>
                    <a:pt x="350" y="434"/>
                  </a:lnTo>
                  <a:lnTo>
                    <a:pt x="363" y="435"/>
                  </a:lnTo>
                  <a:lnTo>
                    <a:pt x="391" y="433"/>
                  </a:lnTo>
                  <a:lnTo>
                    <a:pt x="421" y="430"/>
                  </a:lnTo>
                  <a:lnTo>
                    <a:pt x="450" y="423"/>
                  </a:lnTo>
                  <a:lnTo>
                    <a:pt x="476" y="414"/>
                  </a:lnTo>
                  <a:lnTo>
                    <a:pt x="498" y="404"/>
                  </a:lnTo>
                  <a:lnTo>
                    <a:pt x="912" y="177"/>
                  </a:lnTo>
                  <a:lnTo>
                    <a:pt x="933" y="167"/>
                  </a:lnTo>
                  <a:lnTo>
                    <a:pt x="954" y="162"/>
                  </a:lnTo>
                  <a:lnTo>
                    <a:pt x="975" y="159"/>
                  </a:lnTo>
                  <a:lnTo>
                    <a:pt x="1000" y="162"/>
                  </a:lnTo>
                  <a:lnTo>
                    <a:pt x="1021" y="170"/>
                  </a:lnTo>
                  <a:lnTo>
                    <a:pt x="1040" y="183"/>
                  </a:lnTo>
                  <a:lnTo>
                    <a:pt x="1056" y="201"/>
                  </a:lnTo>
                  <a:lnTo>
                    <a:pt x="1067" y="222"/>
                  </a:lnTo>
                  <a:lnTo>
                    <a:pt x="1074" y="246"/>
                  </a:lnTo>
                  <a:lnTo>
                    <a:pt x="1077" y="274"/>
                  </a:lnTo>
                  <a:lnTo>
                    <a:pt x="1077" y="358"/>
                  </a:lnTo>
                  <a:lnTo>
                    <a:pt x="1421" y="28"/>
                  </a:lnTo>
                  <a:lnTo>
                    <a:pt x="1440" y="14"/>
                  </a:lnTo>
                  <a:lnTo>
                    <a:pt x="1461" y="5"/>
                  </a:lnTo>
                  <a:lnTo>
                    <a:pt x="148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nl-NL" sz="2400" dirty="0"/>
            </a:p>
          </p:txBody>
        </p:sp>
      </p:grpSp>
      <p:sp>
        <p:nvSpPr>
          <p:cNvPr id="63" name="TextBox 62">
            <a:extLst>
              <a:ext uri="{FF2B5EF4-FFF2-40B4-BE49-F238E27FC236}">
                <a16:creationId xmlns:a16="http://schemas.microsoft.com/office/drawing/2014/main" id="{2E2AEEE6-545D-4B2D-B17D-7B7291B7B4E0}"/>
              </a:ext>
            </a:extLst>
          </p:cNvPr>
          <p:cNvSpPr txBox="1"/>
          <p:nvPr/>
        </p:nvSpPr>
        <p:spPr>
          <a:xfrm rot="20419290">
            <a:off x="9997020" y="5125140"/>
            <a:ext cx="2745497" cy="410241"/>
          </a:xfrm>
          <a:prstGeom prst="rect">
            <a:avLst/>
          </a:prstGeom>
          <a:noFill/>
          <a:scene3d>
            <a:camera prst="perspectiveRelaxedModerately"/>
            <a:lightRig rig="threePt" dir="t"/>
          </a:scene3d>
        </p:spPr>
        <p:txBody>
          <a:bodyPr wrap="square" lIns="96000" tIns="0" rIns="0" bIns="0" rtlCol="0">
            <a:spAutoFit/>
          </a:bodyPr>
          <a:lstStyle/>
          <a:p>
            <a:pPr marL="0" lvl="1" algn="ctr"/>
            <a:r>
              <a:rPr lang="nl-NL" sz="1333"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Zet uw mobiel </a:t>
            </a:r>
            <a:br>
              <a:rPr lang="nl-NL" sz="1333"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nl-NL" sz="1333"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 stil alstublieft</a:t>
            </a:r>
          </a:p>
        </p:txBody>
      </p:sp>
      <p:pic>
        <p:nvPicPr>
          <p:cNvPr id="64" name="Picture 18" descr="e:\Users\Studio Max\Desktop\SafetyAtWork_logo-lettercontour.png">
            <a:extLst>
              <a:ext uri="{FF2B5EF4-FFF2-40B4-BE49-F238E27FC236}">
                <a16:creationId xmlns:a16="http://schemas.microsoft.com/office/drawing/2014/main" id="{5D251361-F2DD-4026-A708-7BE8DF53CB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02751" y="614583"/>
            <a:ext cx="2227380" cy="95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90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AB54">
            <a:alpha val="49000"/>
          </a:srgbClr>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bstract schilderij met groen en blauw">
            <a:extLst>
              <a:ext uri="{FF2B5EF4-FFF2-40B4-BE49-F238E27FC236}">
                <a16:creationId xmlns:a16="http://schemas.microsoft.com/office/drawing/2014/main" id="{E43F426D-8C76-7F0E-314F-81C65837477F}"/>
              </a:ext>
            </a:extLst>
          </p:cNvPr>
          <p:cNvPicPr>
            <a:picLocks noChangeAspect="1"/>
          </p:cNvPicPr>
          <p:nvPr/>
        </p:nvPicPr>
        <p:blipFill rotWithShape="1">
          <a:blip r:embed="rId3">
            <a:extLst>
              <a:ext uri="{28A0092B-C50C-407E-A947-70E740481C1C}">
                <a14:useLocalDpi xmlns:a14="http://schemas.microsoft.com/office/drawing/2010/main" val="0"/>
              </a:ext>
            </a:extLst>
          </a:blip>
          <a:srcRect l="13367" r="2859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kstvak 3">
            <a:extLst>
              <a:ext uri="{FF2B5EF4-FFF2-40B4-BE49-F238E27FC236}">
                <a16:creationId xmlns:a16="http://schemas.microsoft.com/office/drawing/2014/main" id="{F21633B8-6BAB-516B-702D-31B1C8B922BB}"/>
              </a:ext>
            </a:extLst>
          </p:cNvPr>
          <p:cNvSpPr txBox="1"/>
          <p:nvPr/>
        </p:nvSpPr>
        <p:spPr>
          <a:xfrm>
            <a:off x="1784733" y="385590"/>
            <a:ext cx="8912645" cy="1077218"/>
          </a:xfrm>
          <a:prstGeom prst="rect">
            <a:avLst/>
          </a:prstGeom>
          <a:noFill/>
        </p:spPr>
        <p:txBody>
          <a:bodyPr wrap="square" rtlCol="0">
            <a:spAutoFit/>
          </a:bodyPr>
          <a:lstStyle/>
          <a:p>
            <a:pPr>
              <a:spcAft>
                <a:spcPts val="600"/>
              </a:spcAft>
            </a:pPr>
            <a:r>
              <a:rPr lang="nl-NL" dirty="0"/>
              <a:t>Programma 28 maart 2023</a:t>
            </a:r>
            <a:endParaRPr lang="nl-NL"/>
          </a:p>
          <a:p>
            <a:pPr>
              <a:spcAft>
                <a:spcPts val="600"/>
              </a:spcAft>
            </a:pPr>
            <a:endParaRPr lang="nl-NL"/>
          </a:p>
          <a:p>
            <a:pPr>
              <a:spcAft>
                <a:spcPts val="600"/>
              </a:spcAft>
            </a:pPr>
            <a:endParaRPr lang="nl-NL"/>
          </a:p>
        </p:txBody>
      </p:sp>
      <p:sp>
        <p:nvSpPr>
          <p:cNvPr id="2" name="Titel 1">
            <a:extLst>
              <a:ext uri="{FF2B5EF4-FFF2-40B4-BE49-F238E27FC236}">
                <a16:creationId xmlns:a16="http://schemas.microsoft.com/office/drawing/2014/main" id="{DEA3BE34-EF6E-B534-8011-A07070C2F3E0}"/>
              </a:ext>
            </a:extLst>
          </p:cNvPr>
          <p:cNvSpPr>
            <a:spLocks noGrp="1"/>
          </p:cNvSpPr>
          <p:nvPr>
            <p:ph type="title" idx="4294967295"/>
          </p:nvPr>
        </p:nvSpPr>
        <p:spPr>
          <a:xfrm>
            <a:off x="643468" y="977900"/>
            <a:ext cx="9376832" cy="5080000"/>
          </a:xfrm>
        </p:spPr>
        <p:txBody>
          <a:bodyPr vert="horz" lIns="91440" tIns="45720" rIns="91440" bIns="45720" rtlCol="0" anchor="b">
            <a:normAutofit fontScale="90000"/>
          </a:bodyPr>
          <a:lstStyle/>
          <a:p>
            <a:r>
              <a:rPr lang="en-US" sz="1800" dirty="0">
                <a:effectLst/>
              </a:rPr>
              <a:t>12.30 </a:t>
            </a:r>
            <a:r>
              <a:rPr lang="en-US" sz="1800" dirty="0" err="1">
                <a:effectLst/>
              </a:rPr>
              <a:t>uur</a:t>
            </a:r>
            <a:r>
              <a:rPr lang="en-US" sz="1800" dirty="0">
                <a:effectLst/>
              </a:rPr>
              <a:t> 	Welkom door Martin ten </a:t>
            </a:r>
            <a:r>
              <a:rPr lang="en-US" sz="1800" dirty="0" err="1">
                <a:effectLst/>
              </a:rPr>
              <a:t>Bloemendal</a:t>
            </a:r>
            <a:br>
              <a:rPr lang="en-US" sz="1800" dirty="0">
                <a:effectLst/>
              </a:rPr>
            </a:br>
            <a:br>
              <a:rPr lang="en-US" sz="1800" dirty="0">
                <a:effectLst/>
              </a:rPr>
            </a:br>
            <a:r>
              <a:rPr lang="en-US" sz="1800" dirty="0">
                <a:effectLst/>
              </a:rPr>
              <a:t>12.30-13.00 </a:t>
            </a:r>
            <a:r>
              <a:rPr lang="en-US" sz="1800" dirty="0" err="1">
                <a:effectLst/>
              </a:rPr>
              <a:t>uu</a:t>
            </a:r>
            <a:r>
              <a:rPr lang="en-US" sz="1800" dirty="0" err="1"/>
              <a:t>r</a:t>
            </a:r>
            <a:r>
              <a:rPr lang="en-US" sz="1800" dirty="0"/>
              <a:t> 	Lunch</a:t>
            </a:r>
            <a:br>
              <a:rPr lang="en-US" sz="1800" dirty="0"/>
            </a:br>
            <a:r>
              <a:rPr lang="en-US" sz="1800" dirty="0"/>
              <a:t>13.00-13.15 </a:t>
            </a:r>
            <a:r>
              <a:rPr lang="en-US" sz="1800" dirty="0" err="1"/>
              <a:t>uur</a:t>
            </a:r>
            <a:r>
              <a:rPr lang="en-US" sz="1800" dirty="0"/>
              <a:t> 	</a:t>
            </a:r>
            <a:r>
              <a:rPr lang="en-US" sz="1800" dirty="0" err="1"/>
              <a:t>Opstarten</a:t>
            </a:r>
            <a:br>
              <a:rPr lang="en-US" sz="1800" dirty="0"/>
            </a:br>
            <a:r>
              <a:rPr lang="en-US" sz="1800" dirty="0"/>
              <a:t>13.15-13.45 </a:t>
            </a:r>
            <a:r>
              <a:rPr lang="en-US" sz="1800" dirty="0" err="1"/>
              <a:t>uur</a:t>
            </a:r>
            <a:r>
              <a:rPr lang="en-US" sz="1800" dirty="0"/>
              <a:t> 	</a:t>
            </a:r>
            <a:r>
              <a:rPr lang="en-US" sz="1800" dirty="0" err="1"/>
              <a:t>Presentatie</a:t>
            </a:r>
            <a:r>
              <a:rPr lang="en-US" sz="1800" dirty="0"/>
              <a:t> Wat is </a:t>
            </a:r>
            <a:r>
              <a:rPr lang="en-US" sz="1800" dirty="0">
                <a:effectLst/>
              </a:rPr>
              <a:t> AI </a:t>
            </a:r>
            <a:r>
              <a:rPr lang="en-US" sz="1800" dirty="0" err="1">
                <a:effectLst/>
              </a:rPr>
              <a:t>voor</a:t>
            </a:r>
            <a:r>
              <a:rPr lang="en-US" sz="1800" dirty="0">
                <a:effectLst/>
              </a:rPr>
              <a:t> HR? </a:t>
            </a:r>
            <a:r>
              <a:rPr lang="en-US" sz="1800" dirty="0" err="1"/>
              <a:t>Uitgelicht</a:t>
            </a:r>
            <a:r>
              <a:rPr lang="en-US" sz="1800" dirty="0"/>
              <a:t> door Anneke Post</a:t>
            </a:r>
            <a:br>
              <a:rPr lang="en-US" sz="1800" dirty="0"/>
            </a:br>
            <a:r>
              <a:rPr lang="en-US" sz="1800" dirty="0"/>
              <a:t>13.45-14.15 </a:t>
            </a:r>
            <a:r>
              <a:rPr lang="en-US" sz="1800" dirty="0" err="1"/>
              <a:t>uur</a:t>
            </a:r>
            <a:r>
              <a:rPr lang="en-US" sz="1800" dirty="0"/>
              <a:t> 	Presentative Wat is AI in de business: </a:t>
            </a:r>
            <a:r>
              <a:rPr lang="en-US" sz="1800" dirty="0" err="1"/>
              <a:t>Uitgelicht</a:t>
            </a:r>
            <a:r>
              <a:rPr lang="en-US" sz="1800" dirty="0"/>
              <a:t> door Bart Beima, AI Hub Noord NL</a:t>
            </a:r>
            <a:br>
              <a:rPr lang="en-US" sz="1800" dirty="0"/>
            </a:br>
            <a:br>
              <a:rPr lang="en-US" sz="1800" dirty="0"/>
            </a:br>
            <a:r>
              <a:rPr lang="en-US" sz="1800" dirty="0"/>
              <a:t>14.15-14.30 </a:t>
            </a:r>
            <a:r>
              <a:rPr lang="en-US" sz="1800" dirty="0" err="1"/>
              <a:t>uur</a:t>
            </a:r>
            <a:r>
              <a:rPr lang="en-US" sz="1800" dirty="0"/>
              <a:t> 	</a:t>
            </a:r>
            <a:r>
              <a:rPr lang="en-US" sz="1800" dirty="0" err="1"/>
              <a:t>Pauze</a:t>
            </a:r>
            <a:br>
              <a:rPr lang="en-US" sz="1800" dirty="0">
                <a:effectLst/>
              </a:rPr>
            </a:br>
            <a:br>
              <a:rPr lang="en-US" sz="1800" dirty="0">
                <a:effectLst/>
              </a:rPr>
            </a:br>
            <a:r>
              <a:rPr lang="en-US" sz="1800" dirty="0">
                <a:effectLst/>
              </a:rPr>
              <a:t>14.30-15.20 </a:t>
            </a:r>
            <a:r>
              <a:rPr lang="en-US" sz="1800" dirty="0" err="1">
                <a:effectLst/>
              </a:rPr>
              <a:t>uur</a:t>
            </a:r>
            <a:r>
              <a:rPr lang="en-US" sz="1800" dirty="0">
                <a:effectLst/>
              </a:rPr>
              <a:t>	 </a:t>
            </a:r>
            <a:r>
              <a:rPr lang="en-US" sz="1800" dirty="0" err="1">
                <a:effectLst/>
              </a:rPr>
              <a:t>Aan</a:t>
            </a:r>
            <a:r>
              <a:rPr lang="en-US" sz="1800" dirty="0">
                <a:effectLst/>
              </a:rPr>
              <a:t> de slag in </a:t>
            </a:r>
            <a:r>
              <a:rPr lang="en-US" sz="1800" dirty="0" err="1">
                <a:effectLst/>
              </a:rPr>
              <a:t>subgroepen</a:t>
            </a:r>
            <a:br>
              <a:rPr lang="en-US" sz="1800" dirty="0">
                <a:effectLst/>
              </a:rPr>
            </a:br>
            <a:br>
              <a:rPr lang="en-US" sz="1800">
                <a:effectLst/>
              </a:rPr>
            </a:br>
            <a:br>
              <a:rPr lang="en-US" sz="1800" dirty="0">
                <a:effectLst/>
              </a:rPr>
            </a:br>
            <a:r>
              <a:rPr lang="en-US" sz="1800" dirty="0" err="1">
                <a:effectLst/>
              </a:rPr>
              <a:t>Welke</a:t>
            </a:r>
            <a:r>
              <a:rPr lang="en-US" sz="1800" dirty="0">
                <a:effectLst/>
              </a:rPr>
              <a:t> </a:t>
            </a:r>
            <a:r>
              <a:rPr lang="en-US" sz="1800" dirty="0" err="1">
                <a:effectLst/>
              </a:rPr>
              <a:t>invalshoeken</a:t>
            </a:r>
            <a:r>
              <a:rPr lang="en-US" sz="1800" dirty="0">
                <a:effectLst/>
              </a:rPr>
              <a:t> </a:t>
            </a:r>
            <a:r>
              <a:rPr lang="en-US" sz="1800" dirty="0" err="1">
                <a:effectLst/>
              </a:rPr>
              <a:t>zouden</a:t>
            </a:r>
            <a:r>
              <a:rPr lang="en-US" sz="1800" dirty="0">
                <a:effectLst/>
              </a:rPr>
              <a:t> we </a:t>
            </a:r>
            <a:r>
              <a:rPr lang="en-US" sz="1800" dirty="0" err="1">
                <a:effectLst/>
              </a:rPr>
              <a:t>moeten</a:t>
            </a:r>
            <a:r>
              <a:rPr lang="en-US" sz="1800" dirty="0">
                <a:effectLst/>
              </a:rPr>
              <a:t> </a:t>
            </a:r>
            <a:r>
              <a:rPr lang="en-US" sz="1800" dirty="0" err="1">
                <a:effectLst/>
              </a:rPr>
              <a:t>onderzoeken</a:t>
            </a:r>
            <a:r>
              <a:rPr lang="en-US" sz="1800" dirty="0">
                <a:effectLst/>
              </a:rPr>
              <a:t> </a:t>
            </a:r>
            <a:r>
              <a:rPr lang="en-US" sz="1800" dirty="0" err="1">
                <a:effectLst/>
              </a:rPr>
              <a:t>als</a:t>
            </a:r>
            <a:r>
              <a:rPr lang="en-US" sz="1800" dirty="0">
                <a:effectLst/>
              </a:rPr>
              <a:t> het </a:t>
            </a:r>
            <a:r>
              <a:rPr lang="en-US" sz="1800" dirty="0" err="1">
                <a:effectLst/>
              </a:rPr>
              <a:t>gaat</a:t>
            </a:r>
            <a:r>
              <a:rPr lang="en-US" sz="1800" dirty="0">
                <a:effectLst/>
              </a:rPr>
              <a:t> om het </a:t>
            </a:r>
            <a:r>
              <a:rPr lang="en-US" sz="1800" dirty="0" err="1">
                <a:effectLst/>
              </a:rPr>
              <a:t>formuleren</a:t>
            </a:r>
            <a:r>
              <a:rPr lang="en-US" sz="1800" dirty="0">
                <a:effectLst/>
              </a:rPr>
              <a:t> van je </a:t>
            </a:r>
            <a:r>
              <a:rPr lang="en-US" sz="1800" dirty="0" err="1">
                <a:effectLst/>
              </a:rPr>
              <a:t>visie</a:t>
            </a:r>
            <a:r>
              <a:rPr lang="en-US" sz="1800" dirty="0">
                <a:effectLst/>
              </a:rPr>
              <a:t>?</a:t>
            </a:r>
            <a:br>
              <a:rPr lang="en-US" sz="1800" dirty="0">
                <a:effectLst/>
              </a:rPr>
            </a:br>
            <a:r>
              <a:rPr lang="en-US" sz="1800" dirty="0">
                <a:effectLst/>
              </a:rPr>
              <a:t>Hoe en wat is </a:t>
            </a:r>
            <a:r>
              <a:rPr lang="en-US" sz="1800" dirty="0" err="1">
                <a:effectLst/>
              </a:rPr>
              <a:t>hierover</a:t>
            </a:r>
            <a:r>
              <a:rPr lang="en-US" sz="1800" dirty="0">
                <a:effectLst/>
              </a:rPr>
              <a:t> </a:t>
            </a:r>
            <a:r>
              <a:rPr lang="en-US" sz="1800" dirty="0" err="1">
                <a:effectLst/>
              </a:rPr>
              <a:t>verwerkt</a:t>
            </a:r>
            <a:r>
              <a:rPr lang="en-US" sz="1800" dirty="0">
                <a:effectLst/>
              </a:rPr>
              <a:t> in de </a:t>
            </a:r>
            <a:r>
              <a:rPr lang="en-US" sz="1800" dirty="0" err="1">
                <a:effectLst/>
              </a:rPr>
              <a:t>businessstrategie</a:t>
            </a:r>
            <a:r>
              <a:rPr lang="en-US" sz="1800" dirty="0">
                <a:effectLst/>
              </a:rPr>
              <a:t>?</a:t>
            </a:r>
            <a:br>
              <a:rPr lang="en-US" sz="1800" dirty="0">
                <a:effectLst/>
              </a:rPr>
            </a:br>
            <a:r>
              <a:rPr lang="en-US" sz="1800" dirty="0">
                <a:effectLst/>
              </a:rPr>
              <a:t>Hoe en wat is </a:t>
            </a:r>
            <a:r>
              <a:rPr lang="en-US" sz="1800" dirty="0" err="1">
                <a:effectLst/>
              </a:rPr>
              <a:t>hierover</a:t>
            </a:r>
            <a:r>
              <a:rPr lang="en-US" sz="1800" dirty="0">
                <a:effectLst/>
              </a:rPr>
              <a:t> </a:t>
            </a:r>
            <a:r>
              <a:rPr lang="en-US" sz="1800" dirty="0" err="1">
                <a:effectLst/>
              </a:rPr>
              <a:t>vertaald</a:t>
            </a:r>
            <a:r>
              <a:rPr lang="en-US" sz="1800" dirty="0">
                <a:effectLst/>
              </a:rPr>
              <a:t> </a:t>
            </a:r>
            <a:r>
              <a:rPr lang="en-US" sz="1800" dirty="0" err="1">
                <a:effectLst/>
              </a:rPr>
              <a:t>naar</a:t>
            </a:r>
            <a:r>
              <a:rPr lang="en-US" sz="1800" dirty="0">
                <a:effectLst/>
              </a:rPr>
              <a:t> je HR </a:t>
            </a:r>
            <a:r>
              <a:rPr lang="en-US" sz="1800" dirty="0" err="1">
                <a:effectLst/>
              </a:rPr>
              <a:t>strategie</a:t>
            </a:r>
            <a:r>
              <a:rPr lang="en-US" sz="1800" dirty="0">
                <a:effectLst/>
              </a:rPr>
              <a:t>??</a:t>
            </a:r>
            <a:br>
              <a:rPr lang="en-US" sz="1800" dirty="0">
                <a:effectLst/>
              </a:rPr>
            </a:br>
            <a:br>
              <a:rPr lang="en-US" sz="1800" dirty="0">
                <a:effectLst/>
              </a:rPr>
            </a:br>
            <a:r>
              <a:rPr lang="en-US" sz="1800" dirty="0">
                <a:effectLst/>
              </a:rPr>
              <a:t>15.20-15.30 </a:t>
            </a:r>
            <a:r>
              <a:rPr lang="en-US" sz="1800" dirty="0" err="1">
                <a:effectLst/>
              </a:rPr>
              <a:t>uur</a:t>
            </a:r>
            <a:r>
              <a:rPr lang="en-US" sz="1800" dirty="0">
                <a:effectLst/>
              </a:rPr>
              <a:t>	</a:t>
            </a:r>
            <a:r>
              <a:rPr lang="en-US" sz="1800" dirty="0" err="1">
                <a:effectLst/>
              </a:rPr>
              <a:t>Pauze</a:t>
            </a:r>
            <a:br>
              <a:rPr lang="en-US" sz="1800" dirty="0">
                <a:effectLst/>
              </a:rPr>
            </a:br>
            <a:r>
              <a:rPr lang="en-US" sz="1800" dirty="0">
                <a:effectLst/>
              </a:rPr>
              <a:t>15.30-15.50 </a:t>
            </a:r>
            <a:r>
              <a:rPr lang="en-US" sz="1800" dirty="0" err="1">
                <a:effectLst/>
              </a:rPr>
              <a:t>uur</a:t>
            </a:r>
            <a:r>
              <a:rPr lang="en-US" sz="1800" dirty="0">
                <a:effectLst/>
              </a:rPr>
              <a:t> 	</a:t>
            </a:r>
            <a:r>
              <a:rPr lang="en-US" sz="1800" dirty="0" err="1">
                <a:effectLst/>
              </a:rPr>
              <a:t>Terugkoppeling</a:t>
            </a:r>
            <a:r>
              <a:rPr lang="en-US" sz="1800" dirty="0">
                <a:effectLst/>
              </a:rPr>
              <a:t> </a:t>
            </a:r>
            <a:br>
              <a:rPr lang="en-US" sz="1800" dirty="0">
                <a:effectLst/>
              </a:rPr>
            </a:br>
            <a:r>
              <a:rPr lang="en-US" sz="1800" dirty="0">
                <a:effectLst/>
              </a:rPr>
              <a:t>15.50-16.00 </a:t>
            </a:r>
            <a:r>
              <a:rPr lang="en-US" sz="1800" dirty="0" err="1">
                <a:effectLst/>
              </a:rPr>
              <a:t>uur</a:t>
            </a:r>
            <a:r>
              <a:rPr lang="en-US" sz="1800" dirty="0">
                <a:effectLst/>
              </a:rPr>
              <a:t>	</a:t>
            </a:r>
            <a:r>
              <a:rPr lang="en-US" sz="1800" dirty="0" err="1">
                <a:effectLst/>
              </a:rPr>
              <a:t>Afsluiting</a:t>
            </a:r>
            <a:br>
              <a:rPr lang="en-US" sz="1800" dirty="0">
                <a:effectLst/>
              </a:rPr>
            </a:br>
            <a:br>
              <a:rPr lang="en-US" sz="1800" dirty="0">
                <a:effectLst/>
              </a:rPr>
            </a:br>
            <a:endParaRPr lang="en-US" sz="1800" dirty="0"/>
          </a:p>
        </p:txBody>
      </p:sp>
    </p:spTree>
    <p:extLst>
      <p:ext uri="{BB962C8B-B14F-4D97-AF65-F5344CB8AC3E}">
        <p14:creationId xmlns:p14="http://schemas.microsoft.com/office/powerpoint/2010/main" val="6965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AB54">
            <a:alpha val="49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42E4B-D5B3-0D21-90F1-30C9D8E6E6EA}"/>
              </a:ext>
            </a:extLst>
          </p:cNvPr>
          <p:cNvSpPr>
            <a:spLocks noGrp="1"/>
          </p:cNvSpPr>
          <p:nvPr>
            <p:ph type="title"/>
          </p:nvPr>
        </p:nvSpPr>
        <p:spPr>
          <a:xfrm>
            <a:off x="3353259" y="618514"/>
            <a:ext cx="5485482" cy="1325563"/>
          </a:xfrm>
        </p:spPr>
        <p:txBody>
          <a:bodyPr/>
          <a:lstStyle/>
          <a:p>
            <a:r>
              <a:rPr lang="nl-NL" dirty="0"/>
              <a:t>Ga naar menti.com</a:t>
            </a:r>
            <a:br>
              <a:rPr lang="nl-NL" dirty="0"/>
            </a:br>
            <a:r>
              <a:rPr lang="en-US" b="0" i="0" dirty="0">
                <a:effectLst/>
                <a:latin typeface="MentiText"/>
              </a:rPr>
              <a:t>code </a:t>
            </a:r>
            <a:r>
              <a:rPr lang="en-US" b="1" i="0" dirty="0">
                <a:effectLst/>
                <a:latin typeface="MentiText"/>
              </a:rPr>
              <a:t>1255 8834</a:t>
            </a:r>
            <a:r>
              <a:rPr lang="en-US" b="0" i="0" dirty="0">
                <a:effectLst/>
                <a:latin typeface="MentiText"/>
              </a:rPr>
              <a:t> </a:t>
            </a:r>
            <a:endParaRPr lang="nl-NL" dirty="0"/>
          </a:p>
        </p:txBody>
      </p:sp>
      <p:pic>
        <p:nvPicPr>
          <p:cNvPr id="6" name="Afbeelding 5">
            <a:extLst>
              <a:ext uri="{FF2B5EF4-FFF2-40B4-BE49-F238E27FC236}">
                <a16:creationId xmlns:a16="http://schemas.microsoft.com/office/drawing/2014/main" id="{8955954E-B06F-27BF-8C6D-0175FD4A8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361" y="3078814"/>
            <a:ext cx="2929569" cy="2929569"/>
          </a:xfrm>
          <a:prstGeom prst="rect">
            <a:avLst/>
          </a:prstGeom>
        </p:spPr>
      </p:pic>
    </p:spTree>
    <p:extLst>
      <p:ext uri="{BB962C8B-B14F-4D97-AF65-F5344CB8AC3E}">
        <p14:creationId xmlns:p14="http://schemas.microsoft.com/office/powerpoint/2010/main" val="335847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AB54">
            <a:alpha val="49000"/>
          </a:srgbClr>
        </a:solid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C5ED3124-A9E3-0CE1-51BC-6E9A480DE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5342" y="406608"/>
            <a:ext cx="3178995" cy="6261657"/>
          </a:xfrm>
          <a:prstGeom prst="rect">
            <a:avLst/>
          </a:prstGeom>
          <a:noFill/>
          <a:ln>
            <a:noFill/>
          </a:ln>
        </p:spPr>
      </p:pic>
      <p:sp>
        <p:nvSpPr>
          <p:cNvPr id="3" name="Tekstvak 2">
            <a:extLst>
              <a:ext uri="{FF2B5EF4-FFF2-40B4-BE49-F238E27FC236}">
                <a16:creationId xmlns:a16="http://schemas.microsoft.com/office/drawing/2014/main" id="{4D52FB62-8872-CDAD-0760-C720A6E9B0A4}"/>
              </a:ext>
            </a:extLst>
          </p:cNvPr>
          <p:cNvSpPr txBox="1"/>
          <p:nvPr/>
        </p:nvSpPr>
        <p:spPr>
          <a:xfrm>
            <a:off x="5825447" y="1551398"/>
            <a:ext cx="6174769" cy="2031325"/>
          </a:xfrm>
          <a:prstGeom prst="rect">
            <a:avLst/>
          </a:prstGeom>
          <a:noFill/>
        </p:spPr>
        <p:txBody>
          <a:bodyPr wrap="square" rtlCol="0">
            <a:spAutoFit/>
          </a:bodyPr>
          <a:lstStyle/>
          <a:p>
            <a:pPr lvl="0">
              <a:buSzPts val="1000"/>
              <a:tabLst>
                <a:tab pos="457200" algn="l"/>
              </a:tabLst>
            </a:pP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Time-to-hire reduced by nearly 65%</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20% increase in the number of candidates completing the process compared to the previous system</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85.9% of surveyed candidates rated their experience as four out of five or five out of five. </a:t>
            </a: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(December 2022)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Three to five hours of time saved per recruiter per week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FDCB7541-4070-F285-206A-8E87CF3E7F43}"/>
              </a:ext>
            </a:extLst>
          </p:cNvPr>
          <p:cNvSpPr txBox="1"/>
          <p:nvPr/>
        </p:nvSpPr>
        <p:spPr>
          <a:xfrm>
            <a:off x="5188449" y="842481"/>
            <a:ext cx="6811767" cy="369332"/>
          </a:xfrm>
          <a:prstGeom prst="rect">
            <a:avLst/>
          </a:prstGeom>
          <a:noFill/>
        </p:spPr>
        <p:txBody>
          <a:bodyPr wrap="square" rtlCol="0">
            <a:spAutoFit/>
          </a:bodyPr>
          <a:lstStyle/>
          <a:p>
            <a:r>
              <a:rPr lang="en-GB" sz="1800" b="1" kern="1800">
                <a:effectLst/>
                <a:latin typeface="Times New Roman" panose="02020603050405020304" pitchFamily="18" charset="0"/>
                <a:ea typeface="Times New Roman" panose="02020603050405020304" pitchFamily="18" charset="0"/>
                <a:cs typeface="Times New Roman" panose="02020603050405020304" pitchFamily="18" charset="0"/>
              </a:rPr>
              <a:t>Inside 'McHire': How AI reduced McDonald's time-to-hire by 65%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vak 4">
            <a:extLst>
              <a:ext uri="{FF2B5EF4-FFF2-40B4-BE49-F238E27FC236}">
                <a16:creationId xmlns:a16="http://schemas.microsoft.com/office/drawing/2014/main" id="{836936D7-4B6F-797B-90DA-EF041F8923E8}"/>
              </a:ext>
            </a:extLst>
          </p:cNvPr>
          <p:cNvSpPr txBox="1"/>
          <p:nvPr/>
        </p:nvSpPr>
        <p:spPr>
          <a:xfrm>
            <a:off x="5465852" y="5306602"/>
            <a:ext cx="5445303" cy="369332"/>
          </a:xfrm>
          <a:prstGeom prst="rect">
            <a:avLst/>
          </a:prstGeom>
          <a:noFill/>
        </p:spPr>
        <p:txBody>
          <a:bodyPr wrap="square" rtlCol="0">
            <a:spAutoFit/>
          </a:bodyPr>
          <a:lstStyle/>
          <a:p>
            <a:r>
              <a:rPr lang="nl-NL" sz="900" dirty="0"/>
              <a:t>Bron: </a:t>
            </a:r>
            <a:r>
              <a:rPr lang="nl-NL" sz="900" dirty="0">
                <a:hlinkClick r:id="rId4">
                  <a:extLst>
                    <a:ext uri="{A12FA001-AC4F-418D-AE19-62706E023703}">
                      <ahyp:hlinkClr xmlns:ahyp="http://schemas.microsoft.com/office/drawing/2018/hyperlinkcolor" val="tx"/>
                    </a:ext>
                  </a:extLst>
                </a:hlinkClick>
              </a:rPr>
              <a:t>https://www.hrdconnect.com/casestudy/inside-mchire-how-ai-helped-mcdonalds-drop-time-to-hire-by-65/#newsletter-modal</a:t>
            </a:r>
            <a:r>
              <a:rPr lang="nl-NL" sz="900" dirty="0"/>
              <a:t> </a:t>
            </a:r>
            <a:r>
              <a:rPr lang="nl-NL" sz="900" dirty="0" err="1"/>
              <a:t>Retreived</a:t>
            </a:r>
            <a:r>
              <a:rPr lang="nl-NL" sz="900" dirty="0"/>
              <a:t> 21032023</a:t>
            </a:r>
          </a:p>
        </p:txBody>
      </p:sp>
    </p:spTree>
    <p:extLst>
      <p:ext uri="{BB962C8B-B14F-4D97-AF65-F5344CB8AC3E}">
        <p14:creationId xmlns:p14="http://schemas.microsoft.com/office/powerpoint/2010/main" val="405787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AB54">
            <a:alpha val="49000"/>
          </a:srgb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201541E-249A-075E-9976-0B31775C60B8}"/>
              </a:ext>
            </a:extLst>
          </p:cNvPr>
          <p:cNvPicPr>
            <a:picLocks noChangeAspect="1"/>
          </p:cNvPicPr>
          <p:nvPr/>
        </p:nvPicPr>
        <p:blipFill>
          <a:blip r:embed="rId3"/>
          <a:stretch>
            <a:fillRect/>
          </a:stretch>
        </p:blipFill>
        <p:spPr>
          <a:xfrm>
            <a:off x="1540516" y="0"/>
            <a:ext cx="9110968" cy="6858000"/>
          </a:xfrm>
          <a:prstGeom prst="rect">
            <a:avLst/>
          </a:prstGeom>
        </p:spPr>
      </p:pic>
      <p:sp>
        <p:nvSpPr>
          <p:cNvPr id="4" name="Rechthoek 3">
            <a:extLst>
              <a:ext uri="{FF2B5EF4-FFF2-40B4-BE49-F238E27FC236}">
                <a16:creationId xmlns:a16="http://schemas.microsoft.com/office/drawing/2014/main" id="{EEAFA630-DFE4-6B98-29A7-1B7375BEEA7E}"/>
              </a:ext>
            </a:extLst>
          </p:cNvPr>
          <p:cNvSpPr/>
          <p:nvPr/>
        </p:nvSpPr>
        <p:spPr>
          <a:xfrm>
            <a:off x="0" y="-154238"/>
            <a:ext cx="12192000" cy="6858000"/>
          </a:xfrm>
          <a:prstGeom prst="rect">
            <a:avLst/>
          </a:prstGeom>
          <a:solidFill>
            <a:srgbClr val="DAAB54">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EC84202-245E-1DF4-6725-32ADB7A6EFEB}"/>
              </a:ext>
            </a:extLst>
          </p:cNvPr>
          <p:cNvSpPr txBox="1"/>
          <p:nvPr/>
        </p:nvSpPr>
        <p:spPr>
          <a:xfrm>
            <a:off x="815248" y="1079653"/>
            <a:ext cx="3216925" cy="1754326"/>
          </a:xfrm>
          <a:prstGeom prst="rect">
            <a:avLst/>
          </a:prstGeom>
          <a:solidFill>
            <a:srgbClr val="DAAB54"/>
          </a:solidFill>
        </p:spPr>
        <p:txBody>
          <a:bodyPr wrap="square" rtlCol="0">
            <a:spAutoFit/>
          </a:bodyPr>
          <a:lstStyle/>
          <a:p>
            <a:r>
              <a:rPr lang="en-US" dirty="0"/>
              <a:t>Recruitment and Candidate Selection: AI can analyze job descriptions, screen resumes, and identify suitable candidates based on the required qualifications and experience</a:t>
            </a:r>
            <a:endParaRPr lang="nl-NL" dirty="0"/>
          </a:p>
        </p:txBody>
      </p:sp>
      <p:sp>
        <p:nvSpPr>
          <p:cNvPr id="6" name="Tekstvak 5">
            <a:extLst>
              <a:ext uri="{FF2B5EF4-FFF2-40B4-BE49-F238E27FC236}">
                <a16:creationId xmlns:a16="http://schemas.microsoft.com/office/drawing/2014/main" id="{72BC4B33-760A-36B8-A0FA-BCF7D0F1B3B0}"/>
              </a:ext>
            </a:extLst>
          </p:cNvPr>
          <p:cNvSpPr txBox="1"/>
          <p:nvPr/>
        </p:nvSpPr>
        <p:spPr>
          <a:xfrm>
            <a:off x="4329629" y="1255923"/>
            <a:ext cx="2765234" cy="2031325"/>
          </a:xfrm>
          <a:prstGeom prst="rect">
            <a:avLst/>
          </a:prstGeom>
          <a:solidFill>
            <a:srgbClr val="DAAB54"/>
          </a:solidFill>
        </p:spPr>
        <p:txBody>
          <a:bodyPr wrap="square" rtlCol="0">
            <a:spAutoFit/>
          </a:bodyPr>
          <a:lstStyle/>
          <a:p>
            <a:r>
              <a:rPr lang="en-US" dirty="0"/>
              <a:t>Onboarding and Training: AI can automate the onboarding process and create personalized training programs for employees based on their skill level and job requirements</a:t>
            </a:r>
            <a:endParaRPr lang="nl-NL" dirty="0"/>
          </a:p>
        </p:txBody>
      </p:sp>
      <p:sp>
        <p:nvSpPr>
          <p:cNvPr id="7" name="Tekstvak 6">
            <a:extLst>
              <a:ext uri="{FF2B5EF4-FFF2-40B4-BE49-F238E27FC236}">
                <a16:creationId xmlns:a16="http://schemas.microsoft.com/office/drawing/2014/main" id="{0C81AE08-E331-1706-31B2-2084B65AD6D8}"/>
              </a:ext>
            </a:extLst>
          </p:cNvPr>
          <p:cNvSpPr txBox="1"/>
          <p:nvPr/>
        </p:nvSpPr>
        <p:spPr>
          <a:xfrm>
            <a:off x="4296579" y="4029165"/>
            <a:ext cx="2798284" cy="1754326"/>
          </a:xfrm>
          <a:prstGeom prst="rect">
            <a:avLst/>
          </a:prstGeom>
          <a:solidFill>
            <a:srgbClr val="DAAB54"/>
          </a:solidFill>
        </p:spPr>
        <p:txBody>
          <a:bodyPr wrap="square" rtlCol="0">
            <a:spAutoFit/>
          </a:bodyPr>
          <a:lstStyle/>
          <a:p>
            <a:r>
              <a:rPr lang="en-US" dirty="0"/>
              <a:t>Performance Management: AI can track employee performance metrics and provide insights to HR BPs for performance management decisions.</a:t>
            </a:r>
          </a:p>
        </p:txBody>
      </p:sp>
      <p:sp>
        <p:nvSpPr>
          <p:cNvPr id="8" name="Tekstvak 7">
            <a:extLst>
              <a:ext uri="{FF2B5EF4-FFF2-40B4-BE49-F238E27FC236}">
                <a16:creationId xmlns:a16="http://schemas.microsoft.com/office/drawing/2014/main" id="{CFD5C0DA-CE9F-2EBD-0394-3148B40BB80F}"/>
              </a:ext>
            </a:extLst>
          </p:cNvPr>
          <p:cNvSpPr txBox="1"/>
          <p:nvPr/>
        </p:nvSpPr>
        <p:spPr>
          <a:xfrm>
            <a:off x="7524520" y="1255923"/>
            <a:ext cx="3316078" cy="1754326"/>
          </a:xfrm>
          <a:prstGeom prst="rect">
            <a:avLst/>
          </a:prstGeom>
          <a:solidFill>
            <a:srgbClr val="DAAB54"/>
          </a:solidFill>
        </p:spPr>
        <p:txBody>
          <a:bodyPr wrap="square" rtlCol="0">
            <a:spAutoFit/>
          </a:bodyPr>
          <a:lstStyle/>
          <a:p>
            <a:r>
              <a:rPr lang="en-US" dirty="0"/>
              <a:t>Employee Engagement: AI can analyze employee feedback and sentiment to identify areas of improvement and suggest solutions for enhancing employee engagement</a:t>
            </a:r>
            <a:endParaRPr lang="nl-NL" dirty="0"/>
          </a:p>
        </p:txBody>
      </p:sp>
      <p:sp>
        <p:nvSpPr>
          <p:cNvPr id="9" name="Tekstvak 8">
            <a:extLst>
              <a:ext uri="{FF2B5EF4-FFF2-40B4-BE49-F238E27FC236}">
                <a16:creationId xmlns:a16="http://schemas.microsoft.com/office/drawing/2014/main" id="{712CFDA1-FA05-432F-379B-A5501B4E4E67}"/>
              </a:ext>
            </a:extLst>
          </p:cNvPr>
          <p:cNvSpPr txBox="1"/>
          <p:nvPr/>
        </p:nvSpPr>
        <p:spPr>
          <a:xfrm>
            <a:off x="7535537" y="3429000"/>
            <a:ext cx="3371162" cy="1477328"/>
          </a:xfrm>
          <a:prstGeom prst="rect">
            <a:avLst/>
          </a:prstGeom>
          <a:solidFill>
            <a:srgbClr val="DAAB54"/>
          </a:solidFill>
        </p:spPr>
        <p:txBody>
          <a:bodyPr wrap="square" rtlCol="0">
            <a:spAutoFit/>
          </a:bodyPr>
          <a:lstStyle/>
          <a:p>
            <a:r>
              <a:rPr lang="en-US" dirty="0"/>
              <a:t>HR Analytics: AI can analyze HR data and provide insights to HR BPs on trends, patterns, and predictions to help them make informed decisions.</a:t>
            </a:r>
          </a:p>
        </p:txBody>
      </p:sp>
    </p:spTree>
    <p:extLst>
      <p:ext uri="{BB962C8B-B14F-4D97-AF65-F5344CB8AC3E}">
        <p14:creationId xmlns:p14="http://schemas.microsoft.com/office/powerpoint/2010/main" val="34605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AB54">
            <a:alpha val="49000"/>
          </a:srgbClr>
        </a:solidFill>
        <a:effectLst/>
      </p:bgPr>
    </p:bg>
    <p:spTree>
      <p:nvGrpSpPr>
        <p:cNvPr id="1" name=""/>
        <p:cNvGrpSpPr/>
        <p:nvPr/>
      </p:nvGrpSpPr>
      <p:grpSpPr>
        <a:xfrm>
          <a:off x="0" y="0"/>
          <a:ext cx="0" cy="0"/>
          <a:chOff x="0" y="0"/>
          <a:chExt cx="0" cy="0"/>
        </a:xfrm>
      </p:grpSpPr>
      <p:pic>
        <p:nvPicPr>
          <p:cNvPr id="2" name="Onlinemedia 1" title="Is selectie met inzet van AI eerlijker en accurater? Een onderzoek.">
            <a:hlinkClick r:id="" action="ppaction://media"/>
            <a:extLst>
              <a:ext uri="{FF2B5EF4-FFF2-40B4-BE49-F238E27FC236}">
                <a16:creationId xmlns:a16="http://schemas.microsoft.com/office/drawing/2014/main" id="{1A548AD4-9C3C-0D6E-FF39-71E951A92E3C}"/>
              </a:ext>
            </a:extLst>
          </p:cNvPr>
          <p:cNvPicPr>
            <a:picLocks noRot="1" noChangeAspect="1"/>
          </p:cNvPicPr>
          <p:nvPr>
            <a:videoFile r:link="rId1"/>
          </p:nvPr>
        </p:nvPicPr>
        <p:blipFill>
          <a:blip r:embed="rId4"/>
          <a:stretch>
            <a:fillRect/>
          </a:stretch>
        </p:blipFill>
        <p:spPr>
          <a:xfrm>
            <a:off x="965200" y="565975"/>
            <a:ext cx="10198100" cy="5761927"/>
          </a:xfrm>
          <a:prstGeom prst="rect">
            <a:avLst/>
          </a:prstGeom>
        </p:spPr>
      </p:pic>
    </p:spTree>
    <p:extLst>
      <p:ext uri="{BB962C8B-B14F-4D97-AF65-F5344CB8AC3E}">
        <p14:creationId xmlns:p14="http://schemas.microsoft.com/office/powerpoint/2010/main" val="4798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AB54">
            <a:alpha val="49000"/>
          </a:srgbClr>
        </a:solidFill>
        <a:effectLst/>
      </p:bgPr>
    </p:bg>
    <p:spTree>
      <p:nvGrpSpPr>
        <p:cNvPr id="1" name=""/>
        <p:cNvGrpSpPr/>
        <p:nvPr/>
      </p:nvGrpSpPr>
      <p:grpSpPr>
        <a:xfrm>
          <a:off x="0" y="0"/>
          <a:ext cx="0" cy="0"/>
          <a:chOff x="0" y="0"/>
          <a:chExt cx="0" cy="0"/>
        </a:xfrm>
      </p:grpSpPr>
      <p:pic>
        <p:nvPicPr>
          <p:cNvPr id="7" name="Afbeelding 6" descr="Voetgangers die op een oversteekplaats in de stad lopen">
            <a:extLst>
              <a:ext uri="{FF2B5EF4-FFF2-40B4-BE49-F238E27FC236}">
                <a16:creationId xmlns:a16="http://schemas.microsoft.com/office/drawing/2014/main" id="{D2AFF1C6-C650-3F52-76D3-3B6361FB9A12}"/>
              </a:ext>
            </a:extLst>
          </p:cNvPr>
          <p:cNvPicPr>
            <a:picLocks noChangeAspect="1"/>
          </p:cNvPicPr>
          <p:nvPr/>
        </p:nvPicPr>
        <p:blipFill rotWithShape="1">
          <a:blip r:embed="rId2">
            <a:extLst>
              <a:ext uri="{28A0092B-C50C-407E-A947-70E740481C1C}">
                <a14:useLocalDpi xmlns:a14="http://schemas.microsoft.com/office/drawing/2010/main" val="0"/>
              </a:ext>
            </a:extLst>
          </a:blip>
          <a:srcRect t="31853" b="2255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kstvak 2">
            <a:extLst>
              <a:ext uri="{FF2B5EF4-FFF2-40B4-BE49-F238E27FC236}">
                <a16:creationId xmlns:a16="http://schemas.microsoft.com/office/drawing/2014/main" id="{D427D927-F62E-3B18-04D7-22CCB298F8F9}"/>
              </a:ext>
            </a:extLst>
          </p:cNvPr>
          <p:cNvSpPr txBox="1"/>
          <p:nvPr/>
        </p:nvSpPr>
        <p:spPr>
          <a:xfrm>
            <a:off x="756745" y="3752850"/>
            <a:ext cx="10952651" cy="2452687"/>
          </a:xfrm>
          <a:prstGeom prst="rect">
            <a:avLst/>
          </a:prstGeom>
        </p:spPr>
        <p:txBody>
          <a:bodyPr vert="horz" lIns="91440" tIns="45720" rIns="91440" bIns="45720" rtlCol="0" anchor="ctr">
            <a:normAutofit/>
          </a:bodyPr>
          <a:lstStyle/>
          <a:p>
            <a:pPr>
              <a:lnSpc>
                <a:spcPct val="90000"/>
              </a:lnSpc>
              <a:spcAft>
                <a:spcPts val="600"/>
              </a:spcAft>
            </a:pPr>
            <a:r>
              <a:rPr lang="en-US" i="1" dirty="0"/>
              <a:t>“AI cannot replace the human touch required for certain HR activities such as employee relations, conflict resolution, and career development. </a:t>
            </a:r>
          </a:p>
          <a:p>
            <a:pPr>
              <a:lnSpc>
                <a:spcPct val="90000"/>
              </a:lnSpc>
              <a:spcAft>
                <a:spcPts val="600"/>
              </a:spcAft>
            </a:pPr>
            <a:endParaRPr lang="en-US" dirty="0"/>
          </a:p>
          <a:p>
            <a:pPr>
              <a:lnSpc>
                <a:spcPct val="90000"/>
              </a:lnSpc>
              <a:spcAft>
                <a:spcPts val="600"/>
              </a:spcAft>
            </a:pPr>
            <a:r>
              <a:rPr lang="en-US" dirty="0"/>
              <a:t>Therefore, HR BPs can use AI to enhance their efficiency and productivity, while still maintaining a human connection with employees”</a:t>
            </a:r>
          </a:p>
        </p:txBody>
      </p:sp>
    </p:spTree>
    <p:extLst>
      <p:ext uri="{BB962C8B-B14F-4D97-AF65-F5344CB8AC3E}">
        <p14:creationId xmlns:p14="http://schemas.microsoft.com/office/powerpoint/2010/main" val="386084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BzgsiZOoNvw1jw4Qp5abA"/>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3C2E16F-6D50-4FB0-AC1B-FFE09B701A10}">
  <we:reference id="f12c312d-282a-4734-8843-05915fdfef0b" version="4.3.3.0" store="EXCatalog" storeType="EXCatalog"/>
  <we:alternateReferences>
    <we:reference id="WA104178141" version="4.3.3.0" store="nl-NL"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871</Words>
  <Application>Microsoft Office PowerPoint</Application>
  <PresentationFormat>Widescreen</PresentationFormat>
  <Paragraphs>55</Paragraphs>
  <Slides>7</Slides>
  <Notes>5</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Arial</vt:lpstr>
      <vt:lpstr>Calibri</vt:lpstr>
      <vt:lpstr>Calibri Light</vt:lpstr>
      <vt:lpstr>MentiText</vt:lpstr>
      <vt:lpstr>Symbol</vt:lpstr>
      <vt:lpstr>Times New Roman</vt:lpstr>
      <vt:lpstr>Verdana</vt:lpstr>
      <vt:lpstr>Kantoorthema</vt:lpstr>
      <vt:lpstr>think-cell Slide</vt:lpstr>
      <vt:lpstr>Veiligheid</vt:lpstr>
      <vt:lpstr>12.30 uur  Welkom door Martin ten Bloemendal  12.30-13.00 uur  Lunch 13.00-13.15 uur  Opstarten 13.15-13.45 uur  Presentatie Wat is  AI voor HR? Uitgelicht door Anneke Post 13.45-14.15 uur  Presentative Wat is AI in de business: Uitgelicht door Bart Beima, AI Hub Noord NL  14.15-14.30 uur  Pauze  14.30-15.20 uur  Aan de slag in subgroepen   Welke invalshoeken zouden we moeten onderzoeken als het gaat om het formuleren van je visie? Hoe en wat is hierover verwerkt in de businessstrategie? Hoe en wat is hierover vertaald naar je HR strategie??  15.20-15.30 uur Pauze 15.30-15.50 uur  Terugkoppeling  15.50-16.00 uur Afsluiting  </vt:lpstr>
      <vt:lpstr>Ga naar menti.com code 1255 8834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AI voor HR? Hoe gaat jouw werk eruit zien? Wat is jullie visie hierover? Als er nog geen visie is, welke invalshoeken zouden we dan moeten onderzoeken? Hoe en wat is hierover verwerkt in de businessstrategie? Hoe en wat is hierover vertaald naar je HR strategie??</dc:title>
  <dc:creator>Anneke Post</dc:creator>
  <cp:lastModifiedBy>Vivienne van de Warenburg</cp:lastModifiedBy>
  <cp:revision>2</cp:revision>
  <dcterms:created xsi:type="dcterms:W3CDTF">2023-03-21T08:33:12Z</dcterms:created>
  <dcterms:modified xsi:type="dcterms:W3CDTF">2023-04-19T12:41:39Z</dcterms:modified>
</cp:coreProperties>
</file>